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6" r:id="rId1"/>
  </p:sldMasterIdLst>
  <p:notesMasterIdLst>
    <p:notesMasterId r:id="rId12"/>
  </p:notesMasterIdLst>
  <p:handoutMasterIdLst>
    <p:handoutMasterId r:id="rId13"/>
  </p:handoutMasterIdLst>
  <p:sldIdLst>
    <p:sldId id="597" r:id="rId2"/>
    <p:sldId id="598" r:id="rId3"/>
    <p:sldId id="526" r:id="rId4"/>
    <p:sldId id="599" r:id="rId5"/>
    <p:sldId id="601" r:id="rId6"/>
    <p:sldId id="600" r:id="rId7"/>
    <p:sldId id="602" r:id="rId8"/>
    <p:sldId id="603" r:id="rId9"/>
    <p:sldId id="604" r:id="rId10"/>
    <p:sldId id="605" r:id="rId11"/>
  </p:sldIdLst>
  <p:sldSz cx="9144000" cy="6858000" type="screen4x3"/>
  <p:notesSz cx="6731000" cy="9856788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02FF"/>
    <a:srgbClr val="B4003C"/>
    <a:srgbClr val="FF6600"/>
    <a:srgbClr val="1C1C1C"/>
    <a:srgbClr val="4D4D4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9" autoAdjust="0"/>
    <p:restoredTop sz="99806" autoAdjust="0"/>
  </p:normalViewPr>
  <p:slideViewPr>
    <p:cSldViewPr>
      <p:cViewPr>
        <p:scale>
          <a:sx n="99" d="100"/>
          <a:sy n="99" d="100"/>
        </p:scale>
        <p:origin x="-648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7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804" y="-90"/>
      </p:cViewPr>
      <p:guideLst>
        <p:guide orient="horz" pos="3104"/>
        <p:guide pos="212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6238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 smtClean="0"/>
              <a:t>Vincent </a:t>
            </a:r>
            <a:r>
              <a:rPr lang="fr-FR" dirty="0" err="1"/>
              <a:t>Ranwez</a:t>
            </a:r>
            <a:r>
              <a:rPr lang="fr-FR" dirty="0"/>
              <a:t> (</a:t>
            </a:r>
            <a:r>
              <a:rPr lang="fr-FR" dirty="0" smtClean="0"/>
              <a:t>UM2</a:t>
            </a:r>
            <a:r>
              <a:rPr lang="fr-FR" dirty="0"/>
              <a:t>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3175" y="0"/>
            <a:ext cx="2916238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r>
              <a:rPr lang="fr-FR" smtClean="0"/>
              <a:t>phylogénie</a:t>
            </a:r>
            <a:r>
              <a:rPr lang="fr-FR" dirty="0"/>
              <a:t>, </a:t>
            </a:r>
            <a:r>
              <a:rPr lang="fr-FR" dirty="0" smtClean="0"/>
              <a:t>EMA </a:t>
            </a:r>
            <a:r>
              <a:rPr lang="fr-FR" dirty="0"/>
              <a:t>2005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61488"/>
            <a:ext cx="2916238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3175" y="9361488"/>
            <a:ext cx="2916238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9D25268-6B79-2F43-BA88-E1AE9C9D34C1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209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6238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 smtClean="0"/>
              <a:t>Vincent </a:t>
            </a:r>
            <a:r>
              <a:rPr lang="fr-FR" dirty="0" err="1"/>
              <a:t>Ranwez</a:t>
            </a:r>
            <a:r>
              <a:rPr lang="fr-FR" dirty="0"/>
              <a:t> (</a:t>
            </a:r>
            <a:r>
              <a:rPr lang="fr-FR" dirty="0" smtClean="0"/>
              <a:t>UM2</a:t>
            </a:r>
            <a:r>
              <a:rPr lang="fr-FR" dirty="0"/>
              <a:t>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3175" y="0"/>
            <a:ext cx="2916238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r>
              <a:rPr lang="fr-FR" smtClean="0"/>
              <a:t>phylogénie</a:t>
            </a:r>
            <a:r>
              <a:rPr lang="fr-FR" dirty="0"/>
              <a:t>, </a:t>
            </a:r>
            <a:r>
              <a:rPr lang="fr-FR" dirty="0" smtClean="0"/>
              <a:t>EMA </a:t>
            </a:r>
            <a:r>
              <a:rPr lang="fr-FR" dirty="0"/>
              <a:t>2005</a:t>
            </a:r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39775"/>
            <a:ext cx="4927600" cy="3695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0" y="4681538"/>
            <a:ext cx="5384800" cy="443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61488"/>
            <a:ext cx="2916238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3175" y="9361488"/>
            <a:ext cx="2916238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2CE093D4-AEE0-5547-ACE0-7111D53A9CCD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9049604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/>
              <a:t>Vincent Ranwez (UM2)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/>
              <a:t>phylogénie, EMA 2005</a:t>
            </a:r>
          </a:p>
        </p:txBody>
      </p:sp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 smtClean="0"/>
              <a:t>Vincent </a:t>
            </a:r>
            <a:r>
              <a:rPr lang="fr-FR" dirty="0" err="1"/>
              <a:t>Ranwez</a:t>
            </a:r>
            <a:r>
              <a:rPr lang="fr-FR" dirty="0"/>
              <a:t> (</a:t>
            </a:r>
            <a:r>
              <a:rPr lang="fr-FR" dirty="0" smtClean="0"/>
              <a:t>UM2</a:t>
            </a:r>
            <a:r>
              <a:rPr lang="fr-FR" dirty="0"/>
              <a:t>)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phylogénie</a:t>
            </a:r>
            <a:r>
              <a:rPr lang="fr-FR" dirty="0"/>
              <a:t>, </a:t>
            </a:r>
            <a:r>
              <a:rPr lang="fr-FR" dirty="0" smtClean="0"/>
              <a:t>EMA </a:t>
            </a:r>
            <a:r>
              <a:rPr lang="fr-FR" dirty="0"/>
              <a:t>2005</a:t>
            </a:r>
          </a:p>
        </p:txBody>
      </p:sp>
      <p:sp>
        <p:nvSpPr>
          <p:cNvPr id="587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27600" cy="3695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7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3100" y="4681538"/>
            <a:ext cx="5384800" cy="4435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la définition trouvé sur le web.</a:t>
            </a:r>
          </a:p>
          <a:p>
            <a:r>
              <a:rPr lang="fr-FR" dirty="0" smtClean="0"/>
              <a:t>On voit donc que la </a:t>
            </a:r>
            <a:r>
              <a:rPr lang="fr-FR" dirty="0" err="1" smtClean="0"/>
              <a:t>bioinfo</a:t>
            </a:r>
            <a:r>
              <a:rPr lang="fr-FR" dirty="0" smtClean="0"/>
              <a:t> regroupe plein de thématique.</a:t>
            </a:r>
            <a:r>
              <a:rPr lang="fr-FR" baseline="0" dirty="0" smtClean="0"/>
              <a:t> Un </a:t>
            </a:r>
            <a:r>
              <a:rPr lang="fr-FR" baseline="0" dirty="0" err="1" smtClean="0"/>
              <a:t>bioinfo</a:t>
            </a:r>
            <a:r>
              <a:rPr lang="fr-FR" baseline="0" dirty="0" smtClean="0"/>
              <a:t> ne les </a:t>
            </a:r>
            <a:r>
              <a:rPr lang="fr-FR" baseline="0" dirty="0" err="1" smtClean="0"/>
              <a:t>conna</a:t>
            </a:r>
            <a:r>
              <a:rPr lang="ro-RO" baseline="0" dirty="0" smtClean="0"/>
              <a:t>î</a:t>
            </a:r>
            <a:r>
              <a:rPr lang="fr-FR" baseline="0" dirty="0" err="1" smtClean="0"/>
              <a:t>t</a:t>
            </a:r>
            <a:r>
              <a:rPr lang="fr-FR" baseline="0" dirty="0" smtClean="0"/>
              <a:t> pas toutes.</a:t>
            </a:r>
          </a:p>
          <a:p>
            <a:r>
              <a:rPr lang="fr-FR" baseline="0" dirty="0" smtClean="0"/>
              <a:t>Mais alors comment définir de </a:t>
            </a:r>
            <a:r>
              <a:rPr lang="fr-FR" baseline="0" dirty="0" err="1" smtClean="0"/>
              <a:t>maniere</a:t>
            </a:r>
            <a:r>
              <a:rPr lang="fr-FR" baseline="0" dirty="0" smtClean="0"/>
              <a:t> générale ?</a:t>
            </a:r>
          </a:p>
          <a:p>
            <a:endParaRPr lang="fr-FR" baseline="0" dirty="0" smtClean="0"/>
          </a:p>
          <a:p>
            <a:r>
              <a:rPr lang="fr-FR" baseline="0" dirty="0" smtClean="0"/>
              <a:t>Interface entre biologie et informatique. Car dans certains cas les données sont trop grandes.</a:t>
            </a:r>
          </a:p>
          <a:p>
            <a:r>
              <a:rPr lang="fr-FR" baseline="0" dirty="0" smtClean="0"/>
              <a:t>On utilise donc un ordi !</a:t>
            </a:r>
          </a:p>
          <a:p>
            <a:r>
              <a:rPr lang="fr-FR" baseline="0" dirty="0" smtClean="0"/>
              <a:t>Le </a:t>
            </a:r>
            <a:r>
              <a:rPr lang="fr-FR" baseline="0" dirty="0" err="1" smtClean="0"/>
              <a:t>pls</a:t>
            </a:r>
            <a:r>
              <a:rPr lang="fr-FR" baseline="0" dirty="0" smtClean="0"/>
              <a:t> souvent, ce sont des NGS </a:t>
            </a:r>
            <a:r>
              <a:rPr lang="fr-FR" baseline="0" dirty="0" smtClean="0">
                <a:sym typeface="Wingdings"/>
              </a:rPr>
              <a:t> Impossible sans un ordi !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432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27B4-12A2-3741-8BA5-13D445CE930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53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411E-F69A-AC40-AD62-E0FBE1C10D7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976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E8EE-6CF3-7B4A-9A89-20307D3F57E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480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re. Text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7813"/>
            <a:ext cx="86868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202A7F73-4512-9341-BBD2-0E1432F842CE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709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D347E1-358A-A24F-87FA-31789895D718}" type="slidenum">
              <a:rPr lang="fr-FR"/>
              <a:pPr/>
              <a:t>‹#›</a:t>
            </a:fld>
            <a:endParaRPr lang="fr-FR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/>
          <a:lstStyle>
            <a:lvl1pPr>
              <a:defRPr sz="20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2466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056C6A-86BC-4749-8F85-AFC18F230E33}" type="slidenum">
              <a:rPr lang="fr-FR"/>
              <a:pPr/>
              <a:t>‹#›</a:t>
            </a:fld>
            <a:endParaRPr lang="fr-FR"/>
          </a:p>
        </p:txBody>
      </p:sp>
      <p:sp>
        <p:nvSpPr>
          <p:cNvPr id="8" name="Espace réservé du titr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3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7394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738729-66D6-2946-931D-18D4563DE490}" type="slidenum">
              <a:rPr lang="fr-FR"/>
              <a:pPr/>
              <a:t>‹#›</a:t>
            </a:fld>
            <a:endParaRPr lang="fr-FR"/>
          </a:p>
        </p:txBody>
      </p:sp>
      <p:sp>
        <p:nvSpPr>
          <p:cNvPr id="10" name="Espace réservé du titr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3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490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617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6CEAF-D846-2745-836D-BF40A692B87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15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56C6A-86BC-4749-8F85-AFC18F230E3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753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38729-66D6-2946-931D-18D4563DE49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10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71B9-83ED-B94D-BDCD-72E3C8713E1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509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95C2C-953C-E141-9C19-354CC0FB3A58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23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FE00-4B04-F046-8613-681F453A47E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32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DD9E7-A823-FC43-AF3E-5573ED4D136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8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B0F60-2C19-344B-81CB-98A41F6F05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0" y="1"/>
            <a:ext cx="9144000" cy="238125"/>
          </a:xfrm>
          <a:prstGeom prst="rect">
            <a:avLst/>
          </a:prstGeom>
          <a:solidFill>
            <a:srgbClr val="CCCC99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r" eaLnBrk="0" hangingPunct="0">
              <a:defRPr/>
            </a:pPr>
            <a:endParaRPr lang="fr-FR" sz="2600" i="1">
              <a:solidFill>
                <a:srgbClr val="5072E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6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34" r:id="rId13"/>
    <p:sldLayoutId id="2147483736" r:id="rId14"/>
    <p:sldLayoutId id="2147483737" r:id="rId1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jpe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47664" y="764704"/>
            <a:ext cx="6269360" cy="1512168"/>
          </a:xfrm>
          <a:ln w="44450">
            <a:solidFill>
              <a:schemeClr val="accent1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fr-FR" sz="2400" dirty="0" err="1" smtClean="0"/>
              <a:t>Ecological</a:t>
            </a:r>
            <a:r>
              <a:rPr lang="fr-FR" sz="2400" dirty="0" smtClean="0"/>
              <a:t> </a:t>
            </a:r>
            <a:r>
              <a:rPr lang="fr-FR" sz="2400" dirty="0" err="1" smtClean="0"/>
              <a:t>Genomic</a:t>
            </a:r>
            <a:r>
              <a:rPr lang="fr-FR" sz="2400" dirty="0" smtClean="0"/>
              <a:t> of </a:t>
            </a:r>
            <a:r>
              <a:rPr lang="fr-FR" sz="2400" dirty="0" err="1" smtClean="0"/>
              <a:t>Tetraplo</a:t>
            </a:r>
            <a:r>
              <a:rPr lang="fr-FR" sz="2400" dirty="0" err="1" smtClean="0"/>
              <a:t>ïd</a:t>
            </a:r>
            <a:r>
              <a:rPr lang="fr-FR" sz="2400" dirty="0" smtClean="0"/>
              <a:t> </a:t>
            </a:r>
            <a:r>
              <a:rPr lang="fr-FR" sz="2400" dirty="0" err="1" smtClean="0"/>
              <a:t>Wheat</a:t>
            </a:r>
            <a:r>
              <a:rPr lang="fr-FR" sz="2400" dirty="0" smtClean="0"/>
              <a:t> Domestication</a:t>
            </a:r>
            <a:r>
              <a:rPr lang="fr-FR" sz="2400" dirty="0"/>
              <a:t/>
            </a:r>
            <a:br>
              <a:rPr lang="fr-FR" sz="2400" dirty="0"/>
            </a:br>
            <a:r>
              <a:rPr lang="fr-FR" sz="2400" dirty="0" smtClean="0"/>
              <a:t>           </a:t>
            </a:r>
            <a:r>
              <a:rPr lang="fr-FR" sz="2400" b="1" dirty="0" smtClean="0">
                <a:solidFill>
                  <a:srgbClr val="C0C0C0"/>
                </a:solidFill>
              </a:rPr>
              <a:t> </a:t>
            </a:r>
            <a:r>
              <a:rPr lang="fr-FR" sz="1800" b="1" i="1" dirty="0" smtClean="0">
                <a:solidFill>
                  <a:srgbClr val="C0C0C0"/>
                </a:solidFill>
              </a:rPr>
              <a:t>Tunis, Septembre 2015</a:t>
            </a:r>
            <a:endParaRPr lang="fr-FR" sz="1800" b="1" i="1" dirty="0">
              <a:solidFill>
                <a:srgbClr val="C0C0C0"/>
              </a:solidFill>
            </a:endParaRPr>
          </a:p>
        </p:txBody>
      </p:sp>
      <p:pic>
        <p:nvPicPr>
          <p:cNvPr id="2" name="Image 1" descr="logo_INR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093296"/>
            <a:ext cx="1257300" cy="431800"/>
          </a:xfrm>
          <a:prstGeom prst="rect">
            <a:avLst/>
          </a:prstGeom>
        </p:spPr>
      </p:pic>
      <p:pic>
        <p:nvPicPr>
          <p:cNvPr id="3" name="Image 2" descr="logoSupAgr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6093296"/>
            <a:ext cx="1208844" cy="5069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49424" y="4653136"/>
            <a:ext cx="7239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err="1" smtClean="0">
                <a:solidFill>
                  <a:schemeClr val="bg1">
                    <a:lumMod val="65000"/>
                  </a:schemeClr>
                </a:solidFill>
              </a:rPr>
              <a:t>Authors</a:t>
            </a:r>
            <a:r>
              <a:rPr lang="fr-FR" sz="1600" i="1" dirty="0" smtClean="0">
                <a:solidFill>
                  <a:schemeClr val="bg1">
                    <a:lumMod val="65000"/>
                  </a:schemeClr>
                </a:solidFill>
              </a:rPr>
              <a:t> : </a:t>
            </a:r>
            <a:r>
              <a:rPr lang="fr-FR" sz="1600" dirty="0" smtClean="0"/>
              <a:t>Y. Holtz, </a:t>
            </a:r>
            <a:r>
              <a:rPr lang="fr-FR" sz="1600" dirty="0" err="1" smtClean="0">
                <a:solidFill>
                  <a:srgbClr val="000000"/>
                </a:solidFill>
              </a:rPr>
              <a:t>T</a:t>
            </a:r>
            <a:r>
              <a:rPr lang="fr-FR" sz="1600" dirty="0" smtClean="0">
                <a:solidFill>
                  <a:srgbClr val="000000"/>
                </a:solidFill>
              </a:rPr>
              <a:t>. Gioia, </a:t>
            </a:r>
            <a:r>
              <a:rPr lang="fr-FR" sz="1600" dirty="0" smtClean="0">
                <a:solidFill>
                  <a:srgbClr val="000000"/>
                </a:solidFill>
              </a:rPr>
              <a:t>J. David</a:t>
            </a:r>
            <a:r>
              <a:rPr lang="fr-FR" sz="1600" dirty="0" smtClean="0">
                <a:solidFill>
                  <a:srgbClr val="000000"/>
                </a:solidFill>
              </a:rPr>
              <a:t>, R. Papa</a:t>
            </a:r>
            <a:endParaRPr lang="fr-FR" sz="1600" dirty="0" smtClean="0">
              <a:solidFill>
                <a:srgbClr val="00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400000">
            <a:off x="683568" y="2348880"/>
            <a:ext cx="108012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71438" y="2907910"/>
            <a:ext cx="1152128" cy="1097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120" y="2924944"/>
            <a:ext cx="1656184" cy="1080120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>
            <a:off x="2987824" y="5733256"/>
            <a:ext cx="352839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3928" y="2924944"/>
            <a:ext cx="1440160" cy="108012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0312" y="2924944"/>
            <a:ext cx="1691680" cy="1080120"/>
          </a:xfrm>
          <a:prstGeom prst="rect">
            <a:avLst/>
          </a:prstGeom>
        </p:spPr>
      </p:pic>
      <p:pic>
        <p:nvPicPr>
          <p:cNvPr id="14" name="Picture 6" descr="Torna alla Home P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949280"/>
            <a:ext cx="1474614" cy="73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32240" y="5949280"/>
            <a:ext cx="2210417" cy="71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05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7312347"/>
            <a:ext cx="2133600" cy="365125"/>
          </a:xfrm>
        </p:spPr>
        <p:txBody>
          <a:bodyPr/>
          <a:lstStyle/>
          <a:p>
            <a:fld id="{D4E95C2C-953C-E141-9C19-354CC0FB3A58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err="1" smtClean="0">
                <a:solidFill>
                  <a:srgbClr val="74734C"/>
                </a:solidFill>
                <a:latin typeface="Arial" pitchFamily="34" charset="0"/>
              </a:rPr>
              <a:t>Result</a:t>
            </a:r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 : </a:t>
            </a:r>
            <a:r>
              <a:rPr lang="fr-FR" sz="1700" i="1" dirty="0" err="1" smtClean="0">
                <a:solidFill>
                  <a:srgbClr val="74734C"/>
                </a:solidFill>
                <a:latin typeface="Arial" pitchFamily="34" charset="0"/>
              </a:rPr>
              <a:t>loss</a:t>
            </a:r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 of </a:t>
            </a:r>
            <a:r>
              <a:rPr lang="fr-FR" sz="1700" i="1" dirty="0" err="1" smtClean="0">
                <a:solidFill>
                  <a:srgbClr val="74734C"/>
                </a:solidFill>
                <a:latin typeface="Arial" pitchFamily="34" charset="0"/>
              </a:rPr>
              <a:t>diversity</a:t>
            </a:r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 ??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95536" y="620688"/>
            <a:ext cx="79928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 smtClean="0">
                <a:solidFill>
                  <a:schemeClr val="accent6">
                    <a:lumMod val="75000"/>
                  </a:schemeClr>
                </a:solidFill>
              </a:rPr>
              <a:t>Differences</a:t>
            </a:r>
            <a:r>
              <a:rPr lang="fr-FR" sz="32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3200" b="1" dirty="0" err="1" smtClean="0">
                <a:solidFill>
                  <a:schemeClr val="accent6">
                    <a:lumMod val="75000"/>
                  </a:schemeClr>
                </a:solidFill>
              </a:rPr>
              <a:t>between</a:t>
            </a:r>
            <a:r>
              <a:rPr lang="fr-FR" sz="32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3200" b="1" dirty="0" err="1" smtClean="0">
                <a:solidFill>
                  <a:schemeClr val="accent6">
                    <a:lumMod val="75000"/>
                  </a:schemeClr>
                </a:solidFill>
              </a:rPr>
              <a:t>Nitrogen</a:t>
            </a:r>
            <a:r>
              <a:rPr lang="fr-FR" sz="32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3200" b="1" dirty="0" err="1" smtClean="0">
                <a:solidFill>
                  <a:schemeClr val="accent6">
                    <a:lumMod val="75000"/>
                  </a:schemeClr>
                </a:solidFill>
              </a:rPr>
              <a:t>levels</a:t>
            </a:r>
            <a:r>
              <a:rPr lang="fr-FR" sz="3200" b="1" dirty="0" smtClean="0">
                <a:solidFill>
                  <a:schemeClr val="accent6">
                    <a:lumMod val="75000"/>
                  </a:schemeClr>
                </a:solidFill>
              </a:rPr>
              <a:t> ?</a:t>
            </a:r>
            <a:endParaRPr lang="fr-FR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43608" y="5229200"/>
            <a:ext cx="6192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More </a:t>
            </a:r>
            <a:r>
              <a:rPr lang="fr-FR" dirty="0" err="1" smtClean="0"/>
              <a:t>differences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low</a:t>
            </a:r>
            <a:r>
              <a:rPr lang="fr-FR" dirty="0" smtClean="0"/>
              <a:t> and </a:t>
            </a:r>
            <a:r>
              <a:rPr lang="fr-FR" dirty="0" err="1" smtClean="0"/>
              <a:t>high</a:t>
            </a:r>
            <a:r>
              <a:rPr lang="fr-FR" dirty="0" smtClean="0"/>
              <a:t> for </a:t>
            </a:r>
            <a:r>
              <a:rPr lang="fr-FR" dirty="0" err="1" smtClean="0"/>
              <a:t>Durum</a:t>
            </a:r>
            <a:r>
              <a:rPr lang="fr-FR" dirty="0" smtClean="0"/>
              <a:t> !</a:t>
            </a:r>
          </a:p>
          <a:p>
            <a:endParaRPr lang="fr-FR" dirty="0"/>
          </a:p>
          <a:p>
            <a:r>
              <a:rPr lang="fr-FR" dirty="0" err="1" smtClean="0"/>
              <a:t>Almost</a:t>
            </a:r>
            <a:r>
              <a:rPr lang="fr-FR" dirty="0" smtClean="0"/>
              <a:t> no </a:t>
            </a:r>
            <a:r>
              <a:rPr lang="fr-FR" dirty="0" err="1" smtClean="0"/>
              <a:t>difference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Dicoccoides</a:t>
            </a:r>
            <a:r>
              <a:rPr lang="fr-FR" dirty="0" smtClean="0"/>
              <a:t> and </a:t>
            </a:r>
            <a:r>
              <a:rPr lang="fr-FR" dirty="0" err="1" smtClean="0"/>
              <a:t>Dicoccum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>
                <a:sym typeface="Wingdings"/>
              </a:rPr>
              <a:t> </a:t>
            </a:r>
            <a:r>
              <a:rPr lang="fr-FR" dirty="0" err="1" smtClean="0">
                <a:sym typeface="Wingdings"/>
              </a:rPr>
              <a:t>Durum</a:t>
            </a:r>
            <a:r>
              <a:rPr lang="fr-FR" dirty="0" smtClean="0">
                <a:sym typeface="Wingdings"/>
              </a:rPr>
              <a:t> has been </a:t>
            </a:r>
            <a:r>
              <a:rPr lang="fr-FR" dirty="0" err="1" smtClean="0">
                <a:solidFill>
                  <a:srgbClr val="E46C0A"/>
                </a:solidFill>
                <a:sym typeface="Wingdings"/>
              </a:rPr>
              <a:t>selected</a:t>
            </a:r>
            <a:r>
              <a:rPr lang="fr-FR" dirty="0" smtClean="0">
                <a:sym typeface="Wingdings"/>
              </a:rPr>
              <a:t> for High </a:t>
            </a:r>
            <a:r>
              <a:rPr lang="fr-FR" dirty="0" err="1" smtClean="0">
                <a:sym typeface="Wingdings"/>
              </a:rPr>
              <a:t>Nitrogen</a:t>
            </a:r>
            <a:r>
              <a:rPr lang="fr-FR" dirty="0" smtClean="0">
                <a:sym typeface="Wingdings"/>
              </a:rPr>
              <a:t> conditions !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88840"/>
            <a:ext cx="6235700" cy="2857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3528" y="1628800"/>
            <a:ext cx="84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Research</a:t>
            </a:r>
            <a:r>
              <a:rPr lang="fr-FR" dirty="0" smtClean="0"/>
              <a:t> of </a:t>
            </a:r>
            <a:r>
              <a:rPr lang="fr-FR" dirty="0" err="1" smtClean="0"/>
              <a:t>genes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are </a:t>
            </a:r>
            <a:r>
              <a:rPr lang="fr-FR" dirty="0" err="1" smtClean="0"/>
              <a:t>differentially</a:t>
            </a:r>
            <a:r>
              <a:rPr lang="fr-FR" dirty="0" smtClean="0"/>
              <a:t> </a:t>
            </a:r>
            <a:r>
              <a:rPr lang="fr-FR" dirty="0" err="1" smtClean="0"/>
              <a:t>expressed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expression / </a:t>
            </a:r>
            <a:r>
              <a:rPr lang="fr-FR" dirty="0" err="1" smtClean="0"/>
              <a:t>species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2772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A06B-9955-1B40-B91D-6199843D409A}" type="slidenum">
              <a:rPr lang="fr-FR"/>
              <a:pPr/>
              <a:t>2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Introduction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10" name="CasellaDiTesto 2"/>
          <p:cNvSpPr txBox="1"/>
          <p:nvPr/>
        </p:nvSpPr>
        <p:spPr>
          <a:xfrm>
            <a:off x="37816" y="49918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5E66"/>
                </a:solidFill>
                <a:latin typeface="Calibri" pitchFamily="34" charset="0"/>
                <a:cs typeface="Calibri" pitchFamily="34" charset="0"/>
              </a:rPr>
              <a:t>Evolution of </a:t>
            </a:r>
            <a:r>
              <a:rPr lang="en-US" sz="3200" b="1" dirty="0" err="1" smtClean="0">
                <a:solidFill>
                  <a:srgbClr val="045E66"/>
                </a:solidFill>
                <a:latin typeface="Calibri" pitchFamily="34" charset="0"/>
                <a:cs typeface="Calibri" pitchFamily="34" charset="0"/>
              </a:rPr>
              <a:t>tetraploid</a:t>
            </a:r>
            <a:r>
              <a:rPr lang="en-US" sz="3200" b="1" dirty="0" smtClean="0">
                <a:solidFill>
                  <a:srgbClr val="045E66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b="1" i="1" dirty="0" err="1" smtClean="0">
                <a:solidFill>
                  <a:srgbClr val="045E66"/>
                </a:solidFill>
                <a:latin typeface="Calibri" pitchFamily="34" charset="0"/>
                <a:cs typeface="Calibri" pitchFamily="34" charset="0"/>
              </a:rPr>
              <a:t>turgidum</a:t>
            </a:r>
            <a:r>
              <a:rPr lang="en-US" sz="3200" b="1" dirty="0" smtClean="0">
                <a:solidFill>
                  <a:srgbClr val="045E66"/>
                </a:solidFill>
                <a:latin typeface="Calibri" pitchFamily="34" charset="0"/>
                <a:cs typeface="Calibri" pitchFamily="34" charset="0"/>
              </a:rPr>
              <a:t> wheat (2x=4x=28) </a:t>
            </a:r>
            <a:endParaRPr lang="en-US" sz="3200" b="1" dirty="0">
              <a:solidFill>
                <a:srgbClr val="045E6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CasellaDiTesto 3"/>
          <p:cNvSpPr txBox="1"/>
          <p:nvPr/>
        </p:nvSpPr>
        <p:spPr>
          <a:xfrm>
            <a:off x="0" y="1925413"/>
            <a:ext cx="20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33CC33"/>
                </a:solidFill>
                <a:latin typeface="Calibri" pitchFamily="34" charset="0"/>
                <a:cs typeface="Calibri" pitchFamily="34" charset="0"/>
              </a:rPr>
              <a:t>T.</a:t>
            </a:r>
            <a:r>
              <a:rPr lang="en-US" dirty="0" smtClean="0">
                <a:solidFill>
                  <a:srgbClr val="33CC33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solidFill>
                  <a:srgbClr val="33CC33"/>
                </a:solidFill>
                <a:latin typeface="Calibri" pitchFamily="34" charset="0"/>
                <a:cs typeface="Calibri" pitchFamily="34" charset="0"/>
              </a:rPr>
              <a:t>dicoccoides</a:t>
            </a:r>
            <a:endParaRPr lang="en-US" dirty="0" smtClean="0">
              <a:solidFill>
                <a:srgbClr val="33CC33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 smtClean="0">
                <a:solidFill>
                  <a:srgbClr val="33CC33"/>
                </a:solidFill>
                <a:latin typeface="Calibri" pitchFamily="34" charset="0"/>
                <a:cs typeface="Calibri" pitchFamily="34" charset="0"/>
              </a:rPr>
              <a:t>(wild emmer)</a:t>
            </a:r>
          </a:p>
        </p:txBody>
      </p:sp>
      <p:pic>
        <p:nvPicPr>
          <p:cNvPr id="12" name="Picture 4" descr="Wild Emmer wheat (Triticum turgidum ssp. dicoccoides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2566380"/>
            <a:ext cx="1743087" cy="21431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3" name="Rettangolo 6"/>
          <p:cNvSpPr/>
          <p:nvPr/>
        </p:nvSpPr>
        <p:spPr>
          <a:xfrm>
            <a:off x="214282" y="4709520"/>
            <a:ext cx="20716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Brittle rachis, </a:t>
            </a:r>
          </a:p>
          <a:p>
            <a:r>
              <a:rPr lang="en-US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hulled  grain</a:t>
            </a:r>
          </a:p>
          <a:p>
            <a:r>
              <a:rPr lang="en-US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2 kernels/spikelet</a:t>
            </a:r>
            <a:endParaRPr lang="en-US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CasellaDiTesto 7"/>
          <p:cNvSpPr txBox="1"/>
          <p:nvPr/>
        </p:nvSpPr>
        <p:spPr>
          <a:xfrm>
            <a:off x="2643174" y="1857364"/>
            <a:ext cx="214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33CC33"/>
                </a:solidFill>
                <a:latin typeface="Calibri" pitchFamily="34" charset="0"/>
                <a:cs typeface="Calibri" pitchFamily="34" charset="0"/>
              </a:rPr>
              <a:t>T. </a:t>
            </a:r>
            <a:r>
              <a:rPr lang="en-US" dirty="0" err="1" smtClean="0">
                <a:solidFill>
                  <a:srgbClr val="33CC33"/>
                </a:solidFill>
                <a:latin typeface="Calibri" pitchFamily="34" charset="0"/>
                <a:cs typeface="Calibri" pitchFamily="34" charset="0"/>
              </a:rPr>
              <a:t>dicoccum</a:t>
            </a:r>
            <a:endParaRPr lang="en-US" dirty="0" smtClean="0">
              <a:solidFill>
                <a:srgbClr val="33CC33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 smtClean="0">
                <a:solidFill>
                  <a:srgbClr val="33CC33"/>
                </a:solidFill>
                <a:latin typeface="Calibri" pitchFamily="34" charset="0"/>
                <a:cs typeface="Calibri" pitchFamily="34" charset="0"/>
              </a:rPr>
              <a:t>(domestic emmer)</a:t>
            </a:r>
          </a:p>
        </p:txBody>
      </p:sp>
      <p:pic>
        <p:nvPicPr>
          <p:cNvPr id="15" name="Picture 6" descr="http://www.laturchina.com/la_turchina-farro_dicocco_files/droppedImag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488" y="2494942"/>
            <a:ext cx="1704976" cy="22002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cxnSp>
        <p:nvCxnSpPr>
          <p:cNvPr id="16" name="Connettore 2 10"/>
          <p:cNvCxnSpPr/>
          <p:nvPr/>
        </p:nvCxnSpPr>
        <p:spPr>
          <a:xfrm>
            <a:off x="2071670" y="3427412"/>
            <a:ext cx="71438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7" name="Picture 8" descr="http://www.globalrust.org/db/attachments/resources/1098/1/triticum_duru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57818" y="2494942"/>
            <a:ext cx="1928826" cy="22108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8" name="Picture 12" descr="http://www.visualphotos.com/photo/1x8728177/durum_wheat_triticum_durum_386934.jpg"/>
          <p:cNvPicPr>
            <a:picLocks noChangeAspect="1" noChangeArrowheads="1"/>
          </p:cNvPicPr>
          <p:nvPr/>
        </p:nvPicPr>
        <p:blipFill>
          <a:blip r:embed="rId6" cstate="print"/>
          <a:srcRect l="8893" t="5725" r="11067" b="4579"/>
          <a:stretch>
            <a:fillRect/>
          </a:stretch>
        </p:blipFill>
        <p:spPr bwMode="auto">
          <a:xfrm>
            <a:off x="7572396" y="2500306"/>
            <a:ext cx="1449134" cy="221457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9" name="CasellaDiTesto 14"/>
          <p:cNvSpPr txBox="1"/>
          <p:nvPr/>
        </p:nvSpPr>
        <p:spPr>
          <a:xfrm>
            <a:off x="5357818" y="1576976"/>
            <a:ext cx="3643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33CC33"/>
                </a:solidFill>
                <a:latin typeface="Calibri" pitchFamily="34" charset="0"/>
                <a:cs typeface="Calibri" pitchFamily="34" charset="0"/>
              </a:rPr>
              <a:t>T. </a:t>
            </a:r>
            <a:r>
              <a:rPr lang="en-US" dirty="0" smtClean="0">
                <a:solidFill>
                  <a:srgbClr val="33CC33"/>
                </a:solidFill>
                <a:latin typeface="Calibri" pitchFamily="34" charset="0"/>
                <a:cs typeface="Calibri" pitchFamily="34" charset="0"/>
              </a:rPr>
              <a:t>durum</a:t>
            </a:r>
          </a:p>
          <a:p>
            <a:pPr algn="ctr"/>
            <a:r>
              <a:rPr lang="en-US" dirty="0" smtClean="0">
                <a:solidFill>
                  <a:srgbClr val="33CC33"/>
                </a:solidFill>
                <a:latin typeface="Calibri" pitchFamily="34" charset="0"/>
                <a:cs typeface="Calibri" pitchFamily="34" charset="0"/>
              </a:rPr>
              <a:t>(durum wheat)</a:t>
            </a:r>
          </a:p>
          <a:p>
            <a:pPr algn="ctr"/>
            <a:endParaRPr lang="en-US" dirty="0" smtClean="0">
              <a:solidFill>
                <a:srgbClr val="33CC33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0" name="Connettore 2 15"/>
          <p:cNvCxnSpPr/>
          <p:nvPr/>
        </p:nvCxnSpPr>
        <p:spPr>
          <a:xfrm>
            <a:off x="4643438" y="3427412"/>
            <a:ext cx="612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Connettore 1 18"/>
          <p:cNvCxnSpPr/>
          <p:nvPr/>
        </p:nvCxnSpPr>
        <p:spPr>
          <a:xfrm>
            <a:off x="5357818" y="2214554"/>
            <a:ext cx="363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CasellaDiTesto 19"/>
          <p:cNvSpPr txBox="1"/>
          <p:nvPr/>
        </p:nvSpPr>
        <p:spPr>
          <a:xfrm>
            <a:off x="5572132" y="2202412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CC33"/>
                </a:solidFill>
                <a:latin typeface="Calibri" pitchFamily="34" charset="0"/>
                <a:cs typeface="Calibri" pitchFamily="34" charset="0"/>
              </a:rPr>
              <a:t>Landraces</a:t>
            </a:r>
            <a:endParaRPr lang="en-US" dirty="0">
              <a:solidFill>
                <a:srgbClr val="33CC33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CasellaDiTesto 20"/>
          <p:cNvSpPr txBox="1"/>
          <p:nvPr/>
        </p:nvSpPr>
        <p:spPr>
          <a:xfrm>
            <a:off x="7426006" y="2202412"/>
            <a:ext cx="178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CC33"/>
                </a:solidFill>
                <a:latin typeface="Calibri" pitchFamily="34" charset="0"/>
                <a:cs typeface="Calibri" pitchFamily="34" charset="0"/>
              </a:rPr>
              <a:t>Modern varieties</a:t>
            </a:r>
            <a:endParaRPr lang="en-US" dirty="0">
              <a:solidFill>
                <a:srgbClr val="33CC33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Rettangolo 21"/>
          <p:cNvSpPr/>
          <p:nvPr/>
        </p:nvSpPr>
        <p:spPr>
          <a:xfrm>
            <a:off x="5072066" y="4714884"/>
            <a:ext cx="24288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Non brittle rachis, 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necked  grain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Large grain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&gt;2 grains per spikelet</a:t>
            </a:r>
          </a:p>
          <a:p>
            <a:pPr algn="ctr"/>
            <a:r>
              <a:rPr lang="en-US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en-US" dirty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ttangolo 22"/>
          <p:cNvSpPr/>
          <p:nvPr/>
        </p:nvSpPr>
        <p:spPr>
          <a:xfrm>
            <a:off x="6858016" y="4675070"/>
            <a:ext cx="25717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Semi dwarf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Non brittle rachis, 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necked  grain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Large grain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&gt;2 grains per spikelet</a:t>
            </a:r>
          </a:p>
          <a:p>
            <a:pPr algn="ctr"/>
            <a:r>
              <a:rPr lang="en-US" dirty="0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en-US" dirty="0">
              <a:solidFill>
                <a:srgbClr val="0066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CasellaDiTesto 24"/>
          <p:cNvSpPr txBox="1"/>
          <p:nvPr/>
        </p:nvSpPr>
        <p:spPr>
          <a:xfrm>
            <a:off x="1500166" y="1428736"/>
            <a:ext cx="171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Primary Domestication</a:t>
            </a:r>
            <a:endParaRPr lang="en-US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CasellaDiTesto 25"/>
          <p:cNvSpPr txBox="1"/>
          <p:nvPr/>
        </p:nvSpPr>
        <p:spPr>
          <a:xfrm>
            <a:off x="4071934" y="1428736"/>
            <a:ext cx="214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Secondary Domestication</a:t>
            </a:r>
            <a:endParaRPr lang="en-US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Rettangolo 26"/>
          <p:cNvSpPr/>
          <p:nvPr/>
        </p:nvSpPr>
        <p:spPr>
          <a:xfrm>
            <a:off x="2857488" y="4786322"/>
            <a:ext cx="20716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Non brittle rachis, </a:t>
            </a:r>
          </a:p>
          <a:p>
            <a:r>
              <a:rPr lang="en-US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hulled  grain</a:t>
            </a:r>
          </a:p>
          <a:p>
            <a:r>
              <a:rPr lang="en-US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2 kernels/spikelet</a:t>
            </a:r>
            <a:endParaRPr lang="en-US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5530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23528" y="34391"/>
            <a:ext cx="8229600" cy="868958"/>
          </a:xfrm>
        </p:spPr>
        <p:txBody>
          <a:bodyPr/>
          <a:lstStyle/>
          <a:p>
            <a:r>
              <a:rPr lang="fr-FR" b="1" dirty="0" err="1" smtClean="0">
                <a:solidFill>
                  <a:srgbClr val="E46C0A"/>
                </a:solidFill>
              </a:rPr>
              <a:t>Phenotyping</a:t>
            </a:r>
            <a:endParaRPr lang="fr-FR" b="1" dirty="0">
              <a:solidFill>
                <a:srgbClr val="E46C0A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Introduction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4764" y="1484784"/>
            <a:ext cx="7841692" cy="5291207"/>
          </a:xfrm>
          <a:prstGeom prst="rect">
            <a:avLst/>
          </a:prstGeom>
        </p:spPr>
      </p:pic>
      <p:pic>
        <p:nvPicPr>
          <p:cNvPr id="10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1676" y="1363837"/>
            <a:ext cx="2106148" cy="3145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ttangolo 9"/>
          <p:cNvSpPr/>
          <p:nvPr/>
        </p:nvSpPr>
        <p:spPr>
          <a:xfrm>
            <a:off x="179512" y="908720"/>
            <a:ext cx="73083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GROWSCREEN-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Rhizo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phenotyping robot 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029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7312347"/>
            <a:ext cx="2133600" cy="365125"/>
          </a:xfrm>
        </p:spPr>
        <p:txBody>
          <a:bodyPr/>
          <a:lstStyle/>
          <a:p>
            <a:fld id="{D4E95C2C-953C-E141-9C19-354CC0FB3A58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51520" y="2658546"/>
            <a:ext cx="19442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6600"/>
                </a:solidFill>
              </a:rPr>
              <a:t>Dicoccoides</a:t>
            </a:r>
            <a:endParaRPr lang="fr-FR" dirty="0" smtClean="0"/>
          </a:p>
          <a:p>
            <a:pPr algn="ctr"/>
            <a:r>
              <a:rPr lang="fr-FR" dirty="0" smtClean="0"/>
              <a:t>12 </a:t>
            </a:r>
            <a:r>
              <a:rPr lang="fr-FR" dirty="0" err="1" smtClean="0"/>
              <a:t>genotypes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627784" y="2658546"/>
            <a:ext cx="19442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6600"/>
                </a:solidFill>
              </a:rPr>
              <a:t>Dicoccum</a:t>
            </a:r>
            <a:endParaRPr lang="fr-FR" dirty="0" smtClean="0"/>
          </a:p>
          <a:p>
            <a:pPr algn="ctr"/>
            <a:r>
              <a:rPr lang="fr-FR" dirty="0" smtClean="0"/>
              <a:t>12 </a:t>
            </a:r>
            <a:r>
              <a:rPr lang="fr-FR" dirty="0" err="1" smtClean="0"/>
              <a:t>genotypes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932040" y="2658546"/>
            <a:ext cx="19442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rgbClr val="FF6600"/>
                </a:solidFill>
              </a:rPr>
              <a:t>Durum</a:t>
            </a:r>
            <a:endParaRPr lang="fr-FR" dirty="0" smtClean="0"/>
          </a:p>
          <a:p>
            <a:pPr algn="ctr"/>
            <a:r>
              <a:rPr lang="fr-FR" dirty="0" smtClean="0"/>
              <a:t>12 </a:t>
            </a:r>
            <a:r>
              <a:rPr lang="fr-FR" dirty="0" err="1" smtClean="0"/>
              <a:t>genotypes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 bwMode="auto">
          <a:xfrm>
            <a:off x="7236296" y="2154490"/>
            <a:ext cx="0" cy="17281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ZoneTexte 7"/>
          <p:cNvSpPr txBox="1"/>
          <p:nvPr/>
        </p:nvSpPr>
        <p:spPr>
          <a:xfrm>
            <a:off x="7452320" y="280256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300"/>
                </a:solidFill>
              </a:rPr>
              <a:t>36 </a:t>
            </a:r>
            <a:r>
              <a:rPr lang="fr-FR" b="1" dirty="0" err="1" smtClean="0">
                <a:solidFill>
                  <a:srgbClr val="007300"/>
                </a:solidFill>
              </a:rPr>
              <a:t>genotypes</a:t>
            </a:r>
            <a:endParaRPr lang="fr-FR" b="1" dirty="0">
              <a:solidFill>
                <a:srgbClr val="0073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475656" y="4386738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X    </a:t>
            </a:r>
            <a:r>
              <a:rPr lang="fr-FR" b="1" dirty="0" smtClean="0">
                <a:solidFill>
                  <a:srgbClr val="FF6600"/>
                </a:solidFill>
              </a:rPr>
              <a:t>2 Conditions</a:t>
            </a:r>
          </a:p>
          <a:p>
            <a:r>
              <a:rPr lang="fr-FR" b="1" dirty="0">
                <a:solidFill>
                  <a:srgbClr val="FF6600"/>
                </a:solidFill>
              </a:rPr>
              <a:t>	</a:t>
            </a:r>
            <a:r>
              <a:rPr lang="fr-FR" b="1" dirty="0" smtClean="0">
                <a:solidFill>
                  <a:srgbClr val="FF6600"/>
                </a:solidFill>
              </a:rPr>
              <a:t>- </a:t>
            </a:r>
            <a:r>
              <a:rPr lang="fr-FR" b="1" dirty="0" smtClean="0">
                <a:solidFill>
                  <a:srgbClr val="FF0000"/>
                </a:solidFill>
              </a:rPr>
              <a:t>High</a:t>
            </a:r>
            <a:r>
              <a:rPr lang="fr-FR" dirty="0" smtClean="0"/>
              <a:t> </a:t>
            </a:r>
            <a:r>
              <a:rPr lang="fr-FR" dirty="0" err="1" smtClean="0"/>
              <a:t>Nitrogen</a:t>
            </a:r>
            <a:endParaRPr lang="fr-FR" dirty="0" smtClean="0"/>
          </a:p>
          <a:p>
            <a:r>
              <a:rPr lang="fr-FR" b="1" dirty="0">
                <a:solidFill>
                  <a:srgbClr val="FF6600"/>
                </a:solidFill>
              </a:rPr>
              <a:t>	</a:t>
            </a:r>
            <a:r>
              <a:rPr lang="fr-FR" b="1" dirty="0" smtClean="0">
                <a:solidFill>
                  <a:srgbClr val="FF6600"/>
                </a:solidFill>
              </a:rPr>
              <a:t>- </a:t>
            </a:r>
            <a:r>
              <a:rPr lang="fr-FR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Low</a:t>
            </a:r>
            <a:r>
              <a:rPr lang="fr-FR" dirty="0"/>
              <a:t> </a:t>
            </a:r>
            <a:r>
              <a:rPr lang="fr-FR" dirty="0" err="1"/>
              <a:t>Nitrogen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547664" y="5898906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X    </a:t>
            </a:r>
            <a:r>
              <a:rPr lang="fr-FR" b="1" dirty="0" smtClean="0">
                <a:solidFill>
                  <a:srgbClr val="FF6600"/>
                </a:solidFill>
              </a:rPr>
              <a:t>2 </a:t>
            </a:r>
            <a:r>
              <a:rPr lang="fr-FR" b="1" dirty="0" err="1" smtClean="0">
                <a:solidFill>
                  <a:srgbClr val="FF6600"/>
                </a:solidFill>
              </a:rPr>
              <a:t>Repetitions</a:t>
            </a:r>
            <a:endParaRPr lang="fr-FR" b="1" dirty="0" smtClean="0">
              <a:solidFill>
                <a:srgbClr val="FF6600"/>
              </a:solidFill>
            </a:endParaRPr>
          </a:p>
          <a:p>
            <a:r>
              <a:rPr lang="fr-FR" b="1" dirty="0">
                <a:solidFill>
                  <a:srgbClr val="FF6600"/>
                </a:solidFill>
              </a:rPr>
              <a:t>	</a:t>
            </a:r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 bwMode="auto">
          <a:xfrm>
            <a:off x="7308304" y="4889053"/>
            <a:ext cx="0" cy="17281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ZoneTexte 11"/>
          <p:cNvSpPr txBox="1"/>
          <p:nvPr/>
        </p:nvSpPr>
        <p:spPr>
          <a:xfrm>
            <a:off x="7524328" y="5537125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300"/>
                </a:solidFill>
              </a:rPr>
              <a:t>143 </a:t>
            </a:r>
            <a:r>
              <a:rPr lang="fr-FR" b="1" dirty="0" err="1" smtClean="0">
                <a:solidFill>
                  <a:srgbClr val="007300"/>
                </a:solidFill>
              </a:rPr>
              <a:t>samples</a:t>
            </a:r>
            <a:endParaRPr lang="fr-FR" b="1" dirty="0">
              <a:solidFill>
                <a:srgbClr val="007300"/>
              </a:solidFill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err="1" smtClean="0">
                <a:solidFill>
                  <a:srgbClr val="74734C"/>
                </a:solidFill>
                <a:latin typeface="Arial" pitchFamily="34" charset="0"/>
              </a:rPr>
              <a:t>Material</a:t>
            </a:r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 and </a:t>
            </a:r>
            <a:r>
              <a:rPr lang="fr-FR" sz="1700" i="1" dirty="0" err="1" smtClean="0">
                <a:solidFill>
                  <a:srgbClr val="74734C"/>
                </a:solidFill>
                <a:latin typeface="Arial" pitchFamily="34" charset="0"/>
              </a:rPr>
              <a:t>Method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20688"/>
            <a:ext cx="1378153" cy="187220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620688"/>
            <a:ext cx="1584176" cy="194421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172" y="620688"/>
            <a:ext cx="179908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5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7312347"/>
            <a:ext cx="2133600" cy="365125"/>
          </a:xfrm>
        </p:spPr>
        <p:txBody>
          <a:bodyPr/>
          <a:lstStyle/>
          <a:p>
            <a:fld id="{D4E95C2C-953C-E141-9C19-354CC0FB3A58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err="1" smtClean="0">
                <a:solidFill>
                  <a:srgbClr val="74734C"/>
                </a:solidFill>
                <a:latin typeface="Arial" pitchFamily="34" charset="0"/>
              </a:rPr>
              <a:t>Material</a:t>
            </a:r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 and </a:t>
            </a:r>
            <a:r>
              <a:rPr lang="fr-FR" sz="1700" i="1" dirty="0" err="1" smtClean="0">
                <a:solidFill>
                  <a:srgbClr val="74734C"/>
                </a:solidFill>
                <a:latin typeface="Arial" pitchFamily="34" charset="0"/>
              </a:rPr>
              <a:t>Method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195736" y="620688"/>
            <a:ext cx="35283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accent6">
                    <a:lumMod val="75000"/>
                  </a:schemeClr>
                </a:solidFill>
              </a:rPr>
              <a:t>Questions ??</a:t>
            </a:r>
            <a:endParaRPr lang="fr-FR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95536" y="1812880"/>
            <a:ext cx="7488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smtClean="0"/>
              <a:t>Do </a:t>
            </a:r>
            <a:r>
              <a:rPr lang="fr-FR" dirty="0" err="1" smtClean="0"/>
              <a:t>we</a:t>
            </a:r>
            <a:r>
              <a:rPr lang="fr-FR" dirty="0" smtClean="0"/>
              <a:t> have a </a:t>
            </a:r>
            <a:r>
              <a:rPr lang="fr-FR" dirty="0" err="1" smtClean="0"/>
              <a:t>genetic</a:t>
            </a:r>
            <a:r>
              <a:rPr lang="fr-FR" dirty="0" smtClean="0"/>
              <a:t> structure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Dicoccoides</a:t>
            </a:r>
            <a:r>
              <a:rPr lang="fr-FR" dirty="0" smtClean="0"/>
              <a:t>, </a:t>
            </a:r>
            <a:r>
              <a:rPr lang="fr-FR" dirty="0" err="1" smtClean="0"/>
              <a:t>Dicoccum</a:t>
            </a:r>
            <a:r>
              <a:rPr lang="fr-FR" dirty="0" smtClean="0"/>
              <a:t> and </a:t>
            </a:r>
            <a:r>
              <a:rPr lang="fr-FR" dirty="0" err="1" smtClean="0"/>
              <a:t>Durum</a:t>
            </a:r>
            <a:r>
              <a:rPr lang="fr-FR" dirty="0" smtClean="0"/>
              <a:t>?</a:t>
            </a:r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Do </a:t>
            </a:r>
            <a:r>
              <a:rPr lang="fr-FR" dirty="0" err="1" smtClean="0"/>
              <a:t>we</a:t>
            </a:r>
            <a:r>
              <a:rPr lang="fr-FR" dirty="0" smtClean="0"/>
              <a:t> have a </a:t>
            </a:r>
            <a:r>
              <a:rPr lang="fr-FR" dirty="0" err="1" smtClean="0">
                <a:solidFill>
                  <a:srgbClr val="E46C0A"/>
                </a:solidFill>
              </a:rPr>
              <a:t>loss</a:t>
            </a:r>
            <a:r>
              <a:rPr lang="fr-FR" dirty="0" smtClean="0">
                <a:solidFill>
                  <a:srgbClr val="E46C0A"/>
                </a:solidFill>
              </a:rPr>
              <a:t> of </a:t>
            </a:r>
            <a:r>
              <a:rPr lang="fr-FR" dirty="0" err="1" smtClean="0">
                <a:solidFill>
                  <a:srgbClr val="E46C0A"/>
                </a:solidFill>
              </a:rPr>
              <a:t>genetic</a:t>
            </a:r>
            <a:r>
              <a:rPr lang="fr-FR" dirty="0" smtClean="0">
                <a:solidFill>
                  <a:srgbClr val="E46C0A"/>
                </a:solidFill>
              </a:rPr>
              <a:t> </a:t>
            </a:r>
            <a:r>
              <a:rPr lang="fr-FR" dirty="0" err="1" smtClean="0">
                <a:solidFill>
                  <a:srgbClr val="E46C0A"/>
                </a:solidFill>
              </a:rPr>
              <a:t>diversity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Dicoccoides</a:t>
            </a:r>
            <a:r>
              <a:rPr lang="fr-FR" dirty="0" smtClean="0"/>
              <a:t> to </a:t>
            </a:r>
            <a:r>
              <a:rPr lang="fr-FR" dirty="0" err="1" smtClean="0"/>
              <a:t>Durum</a:t>
            </a:r>
            <a:r>
              <a:rPr lang="fr-FR" dirty="0" smtClean="0"/>
              <a:t> ? How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>
                <a:solidFill>
                  <a:srgbClr val="E46C0A"/>
                </a:solidFill>
              </a:rPr>
              <a:t>quantify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?</a:t>
            </a:r>
          </a:p>
          <a:p>
            <a:pPr marL="285750" indent="-285750">
              <a:buFont typeface="Arial"/>
              <a:buChar char="•"/>
            </a:pPr>
            <a:endParaRPr lang="fr-FR" dirty="0" smtClean="0"/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Do </a:t>
            </a:r>
            <a:r>
              <a:rPr lang="fr-FR" dirty="0" err="1" smtClean="0"/>
              <a:t>we</a:t>
            </a:r>
            <a:r>
              <a:rPr lang="fr-FR" dirty="0" smtClean="0"/>
              <a:t> have a structure of the populations </a:t>
            </a:r>
            <a:r>
              <a:rPr lang="fr-FR" dirty="0" err="1" smtClean="0"/>
              <a:t>concerning</a:t>
            </a:r>
            <a:r>
              <a:rPr lang="fr-FR" dirty="0" smtClean="0"/>
              <a:t> the </a:t>
            </a:r>
            <a:r>
              <a:rPr lang="fr-FR" dirty="0" smtClean="0">
                <a:solidFill>
                  <a:srgbClr val="E46C0A"/>
                </a:solidFill>
              </a:rPr>
              <a:t>patterns of expression</a:t>
            </a:r>
            <a:r>
              <a:rPr lang="fr-FR" dirty="0" smtClean="0"/>
              <a:t> ?</a:t>
            </a:r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err="1" smtClean="0"/>
              <a:t>Difference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sub</a:t>
            </a:r>
            <a:r>
              <a:rPr lang="fr-FR" dirty="0" smtClean="0"/>
              <a:t> </a:t>
            </a:r>
            <a:r>
              <a:rPr lang="fr-FR" dirty="0" err="1" smtClean="0"/>
              <a:t>species</a:t>
            </a:r>
            <a:r>
              <a:rPr lang="fr-FR" dirty="0" smtClean="0"/>
              <a:t> </a:t>
            </a:r>
            <a:r>
              <a:rPr lang="fr-FR" dirty="0" err="1" smtClean="0"/>
              <a:t>concerning</a:t>
            </a:r>
            <a:r>
              <a:rPr lang="fr-FR" dirty="0" smtClean="0"/>
              <a:t> the </a:t>
            </a:r>
            <a:r>
              <a:rPr lang="fr-FR" dirty="0" smtClean="0">
                <a:solidFill>
                  <a:srgbClr val="E46C0A"/>
                </a:solidFill>
              </a:rPr>
              <a:t>adaptation</a:t>
            </a:r>
            <a:r>
              <a:rPr lang="fr-FR" dirty="0" smtClean="0"/>
              <a:t> to </a:t>
            </a:r>
            <a:r>
              <a:rPr lang="fr-FR" dirty="0" err="1" smtClean="0">
                <a:solidFill>
                  <a:srgbClr val="E46C0A"/>
                </a:solidFill>
              </a:rPr>
              <a:t>Nitrogen</a:t>
            </a:r>
            <a:r>
              <a:rPr lang="fr-FR" dirty="0" smtClean="0"/>
              <a:t> ?</a:t>
            </a:r>
            <a:endParaRPr lang="fr-FR" dirty="0"/>
          </a:p>
          <a:p>
            <a:pPr marL="285750" indent="-285750">
              <a:buFont typeface="Arial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3039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95C2C-953C-E141-9C19-354CC0FB3A58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899592" y="18558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5">
                    <a:lumMod val="50000"/>
                  </a:schemeClr>
                </a:solidFill>
              </a:rPr>
              <a:t>Sample </a:t>
            </a:r>
            <a:r>
              <a:rPr lang="en-CA" sz="1200" dirty="0" smtClean="0">
                <a:solidFill>
                  <a:schemeClr val="accent5">
                    <a:lumMod val="50000"/>
                  </a:schemeClr>
                </a:solidFill>
              </a:rPr>
              <a:t>1</a:t>
            </a:r>
            <a:endParaRPr lang="en-CA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 bwMode="auto">
          <a:xfrm>
            <a:off x="1043608" y="1135777"/>
            <a:ext cx="432048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Connecteur droit 5"/>
          <p:cNvCxnSpPr/>
          <p:nvPr/>
        </p:nvCxnSpPr>
        <p:spPr bwMode="auto">
          <a:xfrm flipH="1">
            <a:off x="1115616" y="1288177"/>
            <a:ext cx="80392" cy="207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Connecteur droit 6"/>
          <p:cNvCxnSpPr/>
          <p:nvPr/>
        </p:nvCxnSpPr>
        <p:spPr bwMode="auto">
          <a:xfrm flipH="1">
            <a:off x="1268016" y="1639833"/>
            <a:ext cx="207640" cy="83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Connecteur droit 7"/>
          <p:cNvCxnSpPr/>
          <p:nvPr/>
        </p:nvCxnSpPr>
        <p:spPr bwMode="auto">
          <a:xfrm flipH="1">
            <a:off x="1259632" y="1567825"/>
            <a:ext cx="207640" cy="83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Connecteur droit 8"/>
          <p:cNvCxnSpPr/>
          <p:nvPr/>
        </p:nvCxnSpPr>
        <p:spPr bwMode="auto">
          <a:xfrm flipH="1" flipV="1">
            <a:off x="1403648" y="1072153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Connecteur droit 9"/>
          <p:cNvCxnSpPr/>
          <p:nvPr/>
        </p:nvCxnSpPr>
        <p:spPr bwMode="auto">
          <a:xfrm flipH="1" flipV="1">
            <a:off x="1619672" y="1135777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Connecteur droit 10"/>
          <p:cNvCxnSpPr/>
          <p:nvPr/>
        </p:nvCxnSpPr>
        <p:spPr bwMode="auto">
          <a:xfrm flipH="1" flipV="1">
            <a:off x="1619672" y="1351801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/>
          <p:nvPr/>
        </p:nvCxnSpPr>
        <p:spPr bwMode="auto">
          <a:xfrm flipH="1" flipV="1">
            <a:off x="899592" y="1279793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Connecteur droit 12"/>
          <p:cNvCxnSpPr/>
          <p:nvPr/>
        </p:nvCxnSpPr>
        <p:spPr bwMode="auto">
          <a:xfrm flipH="1" flipV="1">
            <a:off x="1043608" y="1567825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Connecteur droit 13"/>
          <p:cNvCxnSpPr/>
          <p:nvPr/>
        </p:nvCxnSpPr>
        <p:spPr bwMode="auto">
          <a:xfrm flipH="1" flipV="1">
            <a:off x="1619672" y="1639833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Connecteur droit 14"/>
          <p:cNvCxnSpPr/>
          <p:nvPr/>
        </p:nvCxnSpPr>
        <p:spPr bwMode="auto">
          <a:xfrm flipH="1" flipV="1">
            <a:off x="1331640" y="1351801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Connecteur droit 15"/>
          <p:cNvCxnSpPr/>
          <p:nvPr/>
        </p:nvCxnSpPr>
        <p:spPr bwMode="auto">
          <a:xfrm flipH="1" flipV="1">
            <a:off x="1475656" y="1423809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ZoneTexte 16"/>
          <p:cNvSpPr txBox="1"/>
          <p:nvPr/>
        </p:nvSpPr>
        <p:spPr>
          <a:xfrm>
            <a:off x="3707904" y="18558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5">
                    <a:lumMod val="50000"/>
                  </a:schemeClr>
                </a:solidFill>
              </a:rPr>
              <a:t>Sample </a:t>
            </a:r>
            <a:r>
              <a:rPr lang="en-CA" sz="1200" dirty="0" smtClean="0">
                <a:solidFill>
                  <a:schemeClr val="accent5">
                    <a:lumMod val="50000"/>
                  </a:schemeClr>
                </a:solidFill>
              </a:rPr>
              <a:t>2</a:t>
            </a:r>
            <a:endParaRPr lang="en-CA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8" name="Connecteur droit 17"/>
          <p:cNvCxnSpPr/>
          <p:nvPr/>
        </p:nvCxnSpPr>
        <p:spPr bwMode="auto">
          <a:xfrm>
            <a:off x="3851920" y="1277144"/>
            <a:ext cx="432048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Connecteur droit 18"/>
          <p:cNvCxnSpPr/>
          <p:nvPr/>
        </p:nvCxnSpPr>
        <p:spPr bwMode="auto">
          <a:xfrm flipH="1">
            <a:off x="3923928" y="1429544"/>
            <a:ext cx="80392" cy="207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onnecteur droit 19"/>
          <p:cNvCxnSpPr/>
          <p:nvPr/>
        </p:nvCxnSpPr>
        <p:spPr bwMode="auto">
          <a:xfrm flipH="1">
            <a:off x="4076328" y="1781200"/>
            <a:ext cx="207640" cy="83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Connecteur droit 20"/>
          <p:cNvCxnSpPr/>
          <p:nvPr/>
        </p:nvCxnSpPr>
        <p:spPr bwMode="auto">
          <a:xfrm flipH="1">
            <a:off x="4067944" y="1709192"/>
            <a:ext cx="207640" cy="83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droit 21"/>
          <p:cNvCxnSpPr/>
          <p:nvPr/>
        </p:nvCxnSpPr>
        <p:spPr bwMode="auto">
          <a:xfrm flipH="1" flipV="1">
            <a:off x="4211960" y="1213520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Connecteur droit 22"/>
          <p:cNvCxnSpPr/>
          <p:nvPr/>
        </p:nvCxnSpPr>
        <p:spPr bwMode="auto">
          <a:xfrm flipH="1" flipV="1">
            <a:off x="4427984" y="1277144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Connecteur droit 23"/>
          <p:cNvCxnSpPr/>
          <p:nvPr/>
        </p:nvCxnSpPr>
        <p:spPr bwMode="auto">
          <a:xfrm flipH="1" flipV="1">
            <a:off x="4427984" y="1493168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cteur droit 24"/>
          <p:cNvCxnSpPr/>
          <p:nvPr/>
        </p:nvCxnSpPr>
        <p:spPr bwMode="auto">
          <a:xfrm flipH="1" flipV="1">
            <a:off x="3707904" y="1421160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onnecteur droit 25"/>
          <p:cNvCxnSpPr/>
          <p:nvPr/>
        </p:nvCxnSpPr>
        <p:spPr bwMode="auto">
          <a:xfrm flipH="1" flipV="1">
            <a:off x="3851920" y="1709192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Connecteur droit 26"/>
          <p:cNvCxnSpPr/>
          <p:nvPr/>
        </p:nvCxnSpPr>
        <p:spPr bwMode="auto">
          <a:xfrm flipH="1" flipV="1">
            <a:off x="4427984" y="1781200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Connecteur droit 27"/>
          <p:cNvCxnSpPr/>
          <p:nvPr/>
        </p:nvCxnSpPr>
        <p:spPr bwMode="auto">
          <a:xfrm flipH="1" flipV="1">
            <a:off x="4139952" y="1493168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Connecteur droit 28"/>
          <p:cNvCxnSpPr/>
          <p:nvPr/>
        </p:nvCxnSpPr>
        <p:spPr bwMode="auto">
          <a:xfrm flipH="1" flipV="1">
            <a:off x="4283968" y="1565176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ZoneTexte 29"/>
          <p:cNvSpPr txBox="1"/>
          <p:nvPr/>
        </p:nvSpPr>
        <p:spPr>
          <a:xfrm>
            <a:off x="7020272" y="185585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accent5">
                    <a:lumMod val="50000"/>
                  </a:schemeClr>
                </a:solidFill>
              </a:rPr>
              <a:t>Sample </a:t>
            </a:r>
            <a:r>
              <a:rPr lang="en-CA" sz="1200" dirty="0" smtClean="0">
                <a:solidFill>
                  <a:schemeClr val="accent5">
                    <a:lumMod val="50000"/>
                  </a:schemeClr>
                </a:solidFill>
              </a:rPr>
              <a:t>3</a:t>
            </a:r>
            <a:endParaRPr lang="en-CA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1" name="Connecteur droit 30"/>
          <p:cNvCxnSpPr/>
          <p:nvPr/>
        </p:nvCxnSpPr>
        <p:spPr bwMode="auto">
          <a:xfrm>
            <a:off x="7164288" y="1135777"/>
            <a:ext cx="432048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Connecteur droit 31"/>
          <p:cNvCxnSpPr/>
          <p:nvPr/>
        </p:nvCxnSpPr>
        <p:spPr bwMode="auto">
          <a:xfrm flipH="1">
            <a:off x="7236296" y="1288177"/>
            <a:ext cx="80392" cy="207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Connecteur droit 32"/>
          <p:cNvCxnSpPr/>
          <p:nvPr/>
        </p:nvCxnSpPr>
        <p:spPr bwMode="auto">
          <a:xfrm flipH="1">
            <a:off x="7388696" y="1639833"/>
            <a:ext cx="207640" cy="83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Connecteur droit 33"/>
          <p:cNvCxnSpPr/>
          <p:nvPr/>
        </p:nvCxnSpPr>
        <p:spPr bwMode="auto">
          <a:xfrm flipH="1">
            <a:off x="7380312" y="1567825"/>
            <a:ext cx="207640" cy="83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cteur droit 34"/>
          <p:cNvCxnSpPr/>
          <p:nvPr/>
        </p:nvCxnSpPr>
        <p:spPr bwMode="auto">
          <a:xfrm flipH="1" flipV="1">
            <a:off x="7524328" y="1072153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Connecteur droit 35"/>
          <p:cNvCxnSpPr/>
          <p:nvPr/>
        </p:nvCxnSpPr>
        <p:spPr bwMode="auto">
          <a:xfrm flipH="1" flipV="1">
            <a:off x="7740352" y="1135777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Connecteur droit 36"/>
          <p:cNvCxnSpPr/>
          <p:nvPr/>
        </p:nvCxnSpPr>
        <p:spPr bwMode="auto">
          <a:xfrm flipH="1" flipV="1">
            <a:off x="7740352" y="1351801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Connecteur droit 37"/>
          <p:cNvCxnSpPr/>
          <p:nvPr/>
        </p:nvCxnSpPr>
        <p:spPr bwMode="auto">
          <a:xfrm flipH="1" flipV="1">
            <a:off x="7020272" y="1279793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cteur droit 38"/>
          <p:cNvCxnSpPr/>
          <p:nvPr/>
        </p:nvCxnSpPr>
        <p:spPr bwMode="auto">
          <a:xfrm flipH="1" flipV="1">
            <a:off x="7164288" y="1567825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Connecteur droit 39"/>
          <p:cNvCxnSpPr/>
          <p:nvPr/>
        </p:nvCxnSpPr>
        <p:spPr bwMode="auto">
          <a:xfrm flipH="1" flipV="1">
            <a:off x="7740352" y="1639833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Connecteur droit 40"/>
          <p:cNvCxnSpPr/>
          <p:nvPr/>
        </p:nvCxnSpPr>
        <p:spPr bwMode="auto">
          <a:xfrm flipH="1" flipV="1">
            <a:off x="7452320" y="1351801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Connecteur droit 41"/>
          <p:cNvCxnSpPr/>
          <p:nvPr/>
        </p:nvCxnSpPr>
        <p:spPr bwMode="auto">
          <a:xfrm flipH="1" flipV="1">
            <a:off x="7596336" y="1423809"/>
            <a:ext cx="72008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Connecteur droit 42"/>
          <p:cNvCxnSpPr/>
          <p:nvPr/>
        </p:nvCxnSpPr>
        <p:spPr bwMode="auto">
          <a:xfrm>
            <a:off x="2771800" y="3429000"/>
            <a:ext cx="237626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Connecteur droit 43"/>
          <p:cNvCxnSpPr/>
          <p:nvPr/>
        </p:nvCxnSpPr>
        <p:spPr bwMode="auto">
          <a:xfrm>
            <a:off x="4355976" y="3933056"/>
            <a:ext cx="237626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Connecteur droit 44"/>
          <p:cNvCxnSpPr/>
          <p:nvPr/>
        </p:nvCxnSpPr>
        <p:spPr bwMode="auto">
          <a:xfrm flipH="1">
            <a:off x="2843808" y="3212976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Connecteur droit 45"/>
          <p:cNvCxnSpPr/>
          <p:nvPr/>
        </p:nvCxnSpPr>
        <p:spPr bwMode="auto">
          <a:xfrm flipH="1">
            <a:off x="2996208" y="3365376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Connecteur droit 46"/>
          <p:cNvCxnSpPr/>
          <p:nvPr/>
        </p:nvCxnSpPr>
        <p:spPr bwMode="auto">
          <a:xfrm flipH="1">
            <a:off x="3347864" y="3212976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Connecteur droit 47"/>
          <p:cNvCxnSpPr/>
          <p:nvPr/>
        </p:nvCxnSpPr>
        <p:spPr bwMode="auto">
          <a:xfrm flipH="1">
            <a:off x="3635896" y="3356992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Connecteur droit 48"/>
          <p:cNvCxnSpPr/>
          <p:nvPr/>
        </p:nvCxnSpPr>
        <p:spPr bwMode="auto">
          <a:xfrm flipH="1">
            <a:off x="3923928" y="3212976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Connecteur droit 49"/>
          <p:cNvCxnSpPr/>
          <p:nvPr/>
        </p:nvCxnSpPr>
        <p:spPr bwMode="auto">
          <a:xfrm flipH="1">
            <a:off x="4283968" y="3365376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Connecteur droit 50"/>
          <p:cNvCxnSpPr/>
          <p:nvPr/>
        </p:nvCxnSpPr>
        <p:spPr bwMode="auto">
          <a:xfrm flipH="1">
            <a:off x="4436368" y="3068960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Connecteur droit 51"/>
          <p:cNvCxnSpPr/>
          <p:nvPr/>
        </p:nvCxnSpPr>
        <p:spPr bwMode="auto">
          <a:xfrm flipH="1">
            <a:off x="4572000" y="3221360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Connecteur droit 52"/>
          <p:cNvCxnSpPr/>
          <p:nvPr/>
        </p:nvCxnSpPr>
        <p:spPr bwMode="auto">
          <a:xfrm flipH="1">
            <a:off x="4860032" y="3356992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4" name="Connecteur droit 53"/>
          <p:cNvCxnSpPr/>
          <p:nvPr/>
        </p:nvCxnSpPr>
        <p:spPr bwMode="auto">
          <a:xfrm flipH="1">
            <a:off x="5012432" y="3068960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cteur droit 54"/>
          <p:cNvCxnSpPr/>
          <p:nvPr/>
        </p:nvCxnSpPr>
        <p:spPr bwMode="auto">
          <a:xfrm flipH="1">
            <a:off x="3779912" y="3068960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Connecteur droit 55"/>
          <p:cNvCxnSpPr/>
          <p:nvPr/>
        </p:nvCxnSpPr>
        <p:spPr bwMode="auto">
          <a:xfrm flipH="1">
            <a:off x="3203848" y="3068960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Connecteur droit 56"/>
          <p:cNvCxnSpPr/>
          <p:nvPr/>
        </p:nvCxnSpPr>
        <p:spPr bwMode="auto">
          <a:xfrm flipH="1">
            <a:off x="2771800" y="3140968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Connecteur droit 57"/>
          <p:cNvCxnSpPr/>
          <p:nvPr/>
        </p:nvCxnSpPr>
        <p:spPr bwMode="auto">
          <a:xfrm flipH="1">
            <a:off x="3059832" y="3293368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Connecteur droit 58"/>
          <p:cNvCxnSpPr/>
          <p:nvPr/>
        </p:nvCxnSpPr>
        <p:spPr bwMode="auto">
          <a:xfrm flipH="1">
            <a:off x="3707904" y="3284984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Connecteur droit 59"/>
          <p:cNvCxnSpPr/>
          <p:nvPr/>
        </p:nvCxnSpPr>
        <p:spPr bwMode="auto">
          <a:xfrm flipH="1">
            <a:off x="3860304" y="3140968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Connecteur droit 60"/>
          <p:cNvCxnSpPr/>
          <p:nvPr/>
        </p:nvCxnSpPr>
        <p:spPr bwMode="auto">
          <a:xfrm flipH="1">
            <a:off x="3419872" y="3140968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Connecteur droit 61"/>
          <p:cNvCxnSpPr/>
          <p:nvPr/>
        </p:nvCxnSpPr>
        <p:spPr bwMode="auto">
          <a:xfrm>
            <a:off x="2699792" y="4797152"/>
            <a:ext cx="237626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Connecteur droit 62"/>
          <p:cNvCxnSpPr/>
          <p:nvPr/>
        </p:nvCxnSpPr>
        <p:spPr bwMode="auto">
          <a:xfrm flipH="1">
            <a:off x="2771800" y="4581128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4" name="Connecteur droit 63"/>
          <p:cNvCxnSpPr/>
          <p:nvPr/>
        </p:nvCxnSpPr>
        <p:spPr bwMode="auto">
          <a:xfrm flipH="1">
            <a:off x="2924200" y="4733528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5" name="Connecteur droit 64"/>
          <p:cNvCxnSpPr/>
          <p:nvPr/>
        </p:nvCxnSpPr>
        <p:spPr bwMode="auto">
          <a:xfrm flipH="1">
            <a:off x="3563888" y="4725144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6" name="Connecteur droit 65"/>
          <p:cNvCxnSpPr/>
          <p:nvPr/>
        </p:nvCxnSpPr>
        <p:spPr bwMode="auto">
          <a:xfrm flipH="1">
            <a:off x="4364360" y="4437112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Connecteur droit 66"/>
          <p:cNvCxnSpPr/>
          <p:nvPr/>
        </p:nvCxnSpPr>
        <p:spPr bwMode="auto">
          <a:xfrm flipH="1">
            <a:off x="4499992" y="4589512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" name="Connecteur droit 67"/>
          <p:cNvCxnSpPr/>
          <p:nvPr/>
        </p:nvCxnSpPr>
        <p:spPr bwMode="auto">
          <a:xfrm flipH="1">
            <a:off x="4940424" y="4437112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9" name="Connecteur droit 68"/>
          <p:cNvCxnSpPr/>
          <p:nvPr/>
        </p:nvCxnSpPr>
        <p:spPr bwMode="auto">
          <a:xfrm flipH="1">
            <a:off x="3347864" y="4581128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Connecteur droit 69"/>
          <p:cNvCxnSpPr/>
          <p:nvPr/>
        </p:nvCxnSpPr>
        <p:spPr bwMode="auto">
          <a:xfrm flipH="1">
            <a:off x="3788296" y="4509120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1" name="Connecteur droit 70"/>
          <p:cNvCxnSpPr/>
          <p:nvPr/>
        </p:nvCxnSpPr>
        <p:spPr bwMode="auto">
          <a:xfrm flipH="1">
            <a:off x="4788024" y="3789040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" name="Connecteur droit 71"/>
          <p:cNvCxnSpPr/>
          <p:nvPr/>
        </p:nvCxnSpPr>
        <p:spPr bwMode="auto">
          <a:xfrm flipH="1">
            <a:off x="5364088" y="3789040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Connecteur droit 72"/>
          <p:cNvCxnSpPr/>
          <p:nvPr/>
        </p:nvCxnSpPr>
        <p:spPr bwMode="auto">
          <a:xfrm flipH="1">
            <a:off x="6156176" y="3789040"/>
            <a:ext cx="3600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4" name="Connecteur droit avec flèche 73"/>
          <p:cNvCxnSpPr/>
          <p:nvPr/>
        </p:nvCxnSpPr>
        <p:spPr bwMode="auto">
          <a:xfrm>
            <a:off x="3995936" y="2132856"/>
            <a:ext cx="0" cy="648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" name="Connecteur droit avec flèche 74"/>
          <p:cNvCxnSpPr/>
          <p:nvPr/>
        </p:nvCxnSpPr>
        <p:spPr bwMode="auto">
          <a:xfrm>
            <a:off x="1907704" y="2132856"/>
            <a:ext cx="576064" cy="648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Connecteur droit avec flèche 75"/>
          <p:cNvCxnSpPr/>
          <p:nvPr/>
        </p:nvCxnSpPr>
        <p:spPr bwMode="auto">
          <a:xfrm flipH="1">
            <a:off x="6228184" y="2132856"/>
            <a:ext cx="576064" cy="648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7" name="ZoneTexte 76"/>
          <p:cNvSpPr txBox="1"/>
          <p:nvPr/>
        </p:nvSpPr>
        <p:spPr>
          <a:xfrm>
            <a:off x="4067944" y="2420888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rgbClr val="007300"/>
                </a:solidFill>
              </a:rPr>
              <a:t>Mapping (</a:t>
            </a:r>
            <a:r>
              <a:rPr lang="en-CA" sz="1200" dirty="0" err="1" smtClean="0">
                <a:solidFill>
                  <a:srgbClr val="007300"/>
                </a:solidFill>
              </a:rPr>
              <a:t>bwa</a:t>
            </a:r>
            <a:r>
              <a:rPr lang="en-CA" sz="1200" dirty="0" smtClean="0">
                <a:solidFill>
                  <a:srgbClr val="007300"/>
                </a:solidFill>
              </a:rPr>
              <a:t> </a:t>
            </a:r>
            <a:r>
              <a:rPr lang="en-CA" sz="1200" dirty="0" err="1" smtClean="0">
                <a:solidFill>
                  <a:srgbClr val="007300"/>
                </a:solidFill>
              </a:rPr>
              <a:t>aln</a:t>
            </a:r>
            <a:r>
              <a:rPr lang="en-CA" sz="1200" dirty="0" smtClean="0">
                <a:solidFill>
                  <a:srgbClr val="007300"/>
                </a:solidFill>
              </a:rPr>
              <a:t>)</a:t>
            </a:r>
            <a:endParaRPr lang="en-CA" b="1" dirty="0">
              <a:solidFill>
                <a:srgbClr val="007300"/>
              </a:solidFill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1907704" y="3284984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smtClean="0">
                <a:solidFill>
                  <a:srgbClr val="FF6600"/>
                </a:solidFill>
              </a:rPr>
              <a:t>Contig 1</a:t>
            </a:r>
            <a:endParaRPr lang="en-CA" sz="1200">
              <a:solidFill>
                <a:srgbClr val="FF6600"/>
              </a:solidFill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3563888" y="3789040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smtClean="0">
                <a:solidFill>
                  <a:srgbClr val="FF6600"/>
                </a:solidFill>
              </a:rPr>
              <a:t>Contig 2</a:t>
            </a:r>
            <a:endParaRPr lang="en-CA" sz="1200">
              <a:solidFill>
                <a:srgbClr val="FF6600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1907704" y="4653136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smtClean="0">
                <a:solidFill>
                  <a:srgbClr val="FF6600"/>
                </a:solidFill>
              </a:rPr>
              <a:t>Contig 3</a:t>
            </a:r>
            <a:endParaRPr lang="en-CA" sz="1200">
              <a:solidFill>
                <a:srgbClr val="FF6600"/>
              </a:solidFill>
            </a:endParaRPr>
          </a:p>
        </p:txBody>
      </p:sp>
      <p:sp>
        <p:nvSpPr>
          <p:cNvPr id="81" name="ZoneTexte 80"/>
          <p:cNvSpPr txBox="1"/>
          <p:nvPr/>
        </p:nvSpPr>
        <p:spPr>
          <a:xfrm>
            <a:off x="179512" y="3861048"/>
            <a:ext cx="26642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FF6600"/>
                </a:solidFill>
              </a:rPr>
              <a:t>Bread Wheat Reference (IWGSC)</a:t>
            </a:r>
            <a:endParaRPr lang="en-CA" sz="1600" dirty="0">
              <a:solidFill>
                <a:srgbClr val="FF6600"/>
              </a:solidFill>
            </a:endParaRPr>
          </a:p>
        </p:txBody>
      </p:sp>
      <p:cxnSp>
        <p:nvCxnSpPr>
          <p:cNvPr id="82" name="Connecteur droit avec flèche 81"/>
          <p:cNvCxnSpPr/>
          <p:nvPr/>
        </p:nvCxnSpPr>
        <p:spPr bwMode="auto">
          <a:xfrm flipH="1">
            <a:off x="2843808" y="5157192"/>
            <a:ext cx="792088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4" name="ZoneTexte 83"/>
          <p:cNvSpPr txBox="1"/>
          <p:nvPr/>
        </p:nvSpPr>
        <p:spPr>
          <a:xfrm>
            <a:off x="1403648" y="558924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rgbClr val="FF6600"/>
                </a:solidFill>
              </a:rPr>
              <a:t>Reads Counts</a:t>
            </a:r>
            <a:endParaRPr lang="en-CA" sz="1200" dirty="0">
              <a:solidFill>
                <a:srgbClr val="FF6600"/>
              </a:solidFill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2915816" y="260648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 smtClean="0">
                <a:solidFill>
                  <a:srgbClr val="FF6600"/>
                </a:solidFill>
              </a:rPr>
              <a:t>RNA extraction + sequencing</a:t>
            </a:r>
            <a:endParaRPr lang="en-CA" sz="1400" b="1" dirty="0">
              <a:solidFill>
                <a:srgbClr val="FF6600"/>
              </a:solidFill>
            </a:endParaRPr>
          </a:p>
        </p:txBody>
      </p:sp>
      <p:cxnSp>
        <p:nvCxnSpPr>
          <p:cNvPr id="86" name="Connecteur droit avec flèche 85"/>
          <p:cNvCxnSpPr/>
          <p:nvPr/>
        </p:nvCxnSpPr>
        <p:spPr bwMode="auto">
          <a:xfrm>
            <a:off x="4139952" y="5157192"/>
            <a:ext cx="792088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7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err="1" smtClean="0">
                <a:solidFill>
                  <a:srgbClr val="74734C"/>
                </a:solidFill>
                <a:latin typeface="Arial" pitchFamily="34" charset="0"/>
              </a:rPr>
              <a:t>Material</a:t>
            </a:r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 and </a:t>
            </a:r>
            <a:r>
              <a:rPr lang="fr-FR" sz="1700" i="1" dirty="0" err="1" smtClean="0">
                <a:solidFill>
                  <a:srgbClr val="74734C"/>
                </a:solidFill>
                <a:latin typeface="Arial" pitchFamily="34" charset="0"/>
              </a:rPr>
              <a:t>Method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91" name="ZoneTexte 90"/>
          <p:cNvSpPr txBox="1"/>
          <p:nvPr/>
        </p:nvSpPr>
        <p:spPr>
          <a:xfrm>
            <a:off x="5220072" y="558924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rgbClr val="FF6600"/>
                </a:solidFill>
              </a:rPr>
              <a:t>SNP detection</a:t>
            </a:r>
            <a:endParaRPr lang="en-CA" sz="1200" dirty="0">
              <a:solidFill>
                <a:srgbClr val="FF6600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6286300" y="56185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93" name="Imag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877272"/>
            <a:ext cx="3314700" cy="800100"/>
          </a:xfrm>
          <a:prstGeom prst="rect">
            <a:avLst/>
          </a:prstGeom>
        </p:spPr>
      </p:pic>
      <p:cxnSp>
        <p:nvCxnSpPr>
          <p:cNvPr id="94" name="Connecteur droit 93"/>
          <p:cNvCxnSpPr/>
          <p:nvPr/>
        </p:nvCxnSpPr>
        <p:spPr bwMode="auto">
          <a:xfrm flipH="1">
            <a:off x="3203848" y="836712"/>
            <a:ext cx="194421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6" name="Connecteur droit avec flèche 95"/>
          <p:cNvCxnSpPr/>
          <p:nvPr/>
        </p:nvCxnSpPr>
        <p:spPr bwMode="auto">
          <a:xfrm flipH="1">
            <a:off x="2987824" y="908720"/>
            <a:ext cx="288032" cy="144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8" name="Connecteur droit avec flèche 97"/>
          <p:cNvCxnSpPr/>
          <p:nvPr/>
        </p:nvCxnSpPr>
        <p:spPr bwMode="auto">
          <a:xfrm>
            <a:off x="5220072" y="980728"/>
            <a:ext cx="216024" cy="72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1" name="Connecteur droit avec flèche 100"/>
          <p:cNvCxnSpPr/>
          <p:nvPr/>
        </p:nvCxnSpPr>
        <p:spPr bwMode="auto">
          <a:xfrm>
            <a:off x="4067944" y="908720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03" name="Image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6022812"/>
            <a:ext cx="3533374" cy="81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31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7312347"/>
            <a:ext cx="2133600" cy="365125"/>
          </a:xfrm>
        </p:spPr>
        <p:txBody>
          <a:bodyPr/>
          <a:lstStyle/>
          <a:p>
            <a:fld id="{D4E95C2C-953C-E141-9C19-354CC0FB3A58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err="1" smtClean="0">
                <a:solidFill>
                  <a:srgbClr val="74734C"/>
                </a:solidFill>
                <a:latin typeface="Arial" pitchFamily="34" charset="0"/>
              </a:rPr>
              <a:t>Result</a:t>
            </a:r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 : </a:t>
            </a:r>
            <a:r>
              <a:rPr lang="fr-FR" sz="1700" i="1" dirty="0" err="1" smtClean="0">
                <a:solidFill>
                  <a:srgbClr val="74734C"/>
                </a:solidFill>
                <a:latin typeface="Arial" pitchFamily="34" charset="0"/>
              </a:rPr>
              <a:t>loss</a:t>
            </a:r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 of </a:t>
            </a:r>
            <a:r>
              <a:rPr lang="fr-FR" sz="1700" i="1" dirty="0" err="1" smtClean="0">
                <a:solidFill>
                  <a:srgbClr val="74734C"/>
                </a:solidFill>
                <a:latin typeface="Arial" pitchFamily="34" charset="0"/>
              </a:rPr>
              <a:t>diversity</a:t>
            </a:r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 ??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195736" y="620688"/>
            <a:ext cx="44644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 smtClean="0">
                <a:solidFill>
                  <a:schemeClr val="accent6">
                    <a:lumMod val="75000"/>
                  </a:schemeClr>
                </a:solidFill>
              </a:rPr>
              <a:t>Loss</a:t>
            </a:r>
            <a:r>
              <a:rPr lang="fr-FR" sz="3200" b="1" dirty="0" smtClean="0">
                <a:solidFill>
                  <a:schemeClr val="accent6">
                    <a:lumMod val="75000"/>
                  </a:schemeClr>
                </a:solidFill>
              </a:rPr>
              <a:t> of </a:t>
            </a:r>
            <a:r>
              <a:rPr lang="fr-FR" sz="3200" b="1" dirty="0" err="1" smtClean="0">
                <a:solidFill>
                  <a:schemeClr val="accent6">
                    <a:lumMod val="75000"/>
                  </a:schemeClr>
                </a:solidFill>
              </a:rPr>
              <a:t>diversity</a:t>
            </a:r>
            <a:r>
              <a:rPr lang="fr-FR" sz="3200" b="1" dirty="0" smtClean="0">
                <a:solidFill>
                  <a:schemeClr val="accent6">
                    <a:lumMod val="75000"/>
                  </a:schemeClr>
                </a:solidFill>
              </a:rPr>
              <a:t> ?</a:t>
            </a:r>
            <a:endParaRPr lang="fr-FR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56792"/>
            <a:ext cx="8159700" cy="31242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43608" y="5229200"/>
            <a:ext cx="619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~ 15% </a:t>
            </a:r>
            <a:r>
              <a:rPr lang="fr-FR" dirty="0" err="1" smtClean="0"/>
              <a:t>loss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Dicoccoides</a:t>
            </a:r>
            <a:r>
              <a:rPr lang="fr-FR" dirty="0" smtClean="0"/>
              <a:t> and </a:t>
            </a:r>
            <a:r>
              <a:rPr lang="fr-FR" dirty="0" err="1" smtClean="0"/>
              <a:t>Dicoccum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~ 45% </a:t>
            </a:r>
            <a:r>
              <a:rPr lang="fr-FR" dirty="0" err="1" smtClean="0"/>
              <a:t>loss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Dicoccum</a:t>
            </a:r>
            <a:r>
              <a:rPr lang="fr-FR" dirty="0" smtClean="0"/>
              <a:t> and </a:t>
            </a:r>
            <a:r>
              <a:rPr lang="fr-FR" dirty="0" err="1" smtClean="0"/>
              <a:t>Durum</a:t>
            </a:r>
            <a:r>
              <a:rPr lang="fr-FR" dirty="0" smtClean="0"/>
              <a:t>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831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7312347"/>
            <a:ext cx="2133600" cy="365125"/>
          </a:xfrm>
        </p:spPr>
        <p:txBody>
          <a:bodyPr/>
          <a:lstStyle/>
          <a:p>
            <a:fld id="{D4E95C2C-953C-E141-9C19-354CC0FB3A58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err="1" smtClean="0">
                <a:solidFill>
                  <a:srgbClr val="74734C"/>
                </a:solidFill>
                <a:latin typeface="Arial" pitchFamily="34" charset="0"/>
              </a:rPr>
              <a:t>Result</a:t>
            </a:r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 : </a:t>
            </a:r>
            <a:r>
              <a:rPr lang="fr-FR" sz="1700" i="1" dirty="0" err="1" smtClean="0">
                <a:solidFill>
                  <a:srgbClr val="74734C"/>
                </a:solidFill>
                <a:latin typeface="Arial" pitchFamily="34" charset="0"/>
              </a:rPr>
              <a:t>loss</a:t>
            </a:r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 of </a:t>
            </a:r>
            <a:r>
              <a:rPr lang="fr-FR" sz="1700" i="1" dirty="0" err="1" smtClean="0">
                <a:solidFill>
                  <a:srgbClr val="74734C"/>
                </a:solidFill>
                <a:latin typeface="Arial" pitchFamily="34" charset="0"/>
              </a:rPr>
              <a:t>diversity</a:t>
            </a:r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 ??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123728" y="476672"/>
            <a:ext cx="50405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 smtClean="0">
                <a:solidFill>
                  <a:schemeClr val="accent6">
                    <a:lumMod val="75000"/>
                  </a:schemeClr>
                </a:solidFill>
              </a:rPr>
              <a:t>Nucleotidic</a:t>
            </a:r>
            <a:r>
              <a:rPr lang="fr-FR" sz="3200" b="1" dirty="0" smtClean="0">
                <a:solidFill>
                  <a:schemeClr val="accent6">
                    <a:lumMod val="75000"/>
                  </a:schemeClr>
                </a:solidFill>
              </a:rPr>
              <a:t> Structure ?</a:t>
            </a:r>
            <a:endParaRPr lang="fr-FR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27584" y="5949280"/>
            <a:ext cx="619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E46C0A"/>
                </a:solidFill>
              </a:rPr>
              <a:t>Structure</a:t>
            </a:r>
          </a:p>
          <a:p>
            <a:r>
              <a:rPr lang="fr-FR" dirty="0" err="1" smtClean="0"/>
              <a:t>Durum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really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E46C0A"/>
                </a:solidFill>
              </a:rPr>
              <a:t>distinct</a:t>
            </a:r>
            <a:r>
              <a:rPr lang="fr-FR" dirty="0" smtClean="0"/>
              <a:t> and has </a:t>
            </a:r>
            <a:r>
              <a:rPr lang="fr-FR" dirty="0" err="1" smtClean="0">
                <a:solidFill>
                  <a:srgbClr val="E46C0A"/>
                </a:solidFill>
              </a:rPr>
              <a:t>less</a:t>
            </a:r>
            <a:r>
              <a:rPr lang="fr-FR" dirty="0" smtClean="0">
                <a:solidFill>
                  <a:srgbClr val="E46C0A"/>
                </a:solidFill>
              </a:rPr>
              <a:t> </a:t>
            </a:r>
            <a:r>
              <a:rPr lang="fr-FR" dirty="0" err="1" smtClean="0">
                <a:solidFill>
                  <a:srgbClr val="E46C0A"/>
                </a:solidFill>
              </a:rPr>
              <a:t>genetic</a:t>
            </a:r>
            <a:r>
              <a:rPr lang="fr-FR" dirty="0" smtClean="0">
                <a:solidFill>
                  <a:srgbClr val="E46C0A"/>
                </a:solidFill>
              </a:rPr>
              <a:t> </a:t>
            </a:r>
            <a:r>
              <a:rPr lang="fr-FR" dirty="0" err="1" smtClean="0">
                <a:solidFill>
                  <a:srgbClr val="E46C0A"/>
                </a:solidFill>
              </a:rPr>
              <a:t>diversity</a:t>
            </a:r>
            <a:endParaRPr lang="fr-FR" dirty="0" smtClean="0">
              <a:solidFill>
                <a:srgbClr val="E46C0A"/>
              </a:solidFill>
            </a:endParaRPr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196752"/>
            <a:ext cx="4968552" cy="465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1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7312347"/>
            <a:ext cx="2133600" cy="365125"/>
          </a:xfrm>
        </p:spPr>
        <p:txBody>
          <a:bodyPr/>
          <a:lstStyle/>
          <a:p>
            <a:fld id="{D4E95C2C-953C-E141-9C19-354CC0FB3A58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err="1" smtClean="0">
                <a:solidFill>
                  <a:srgbClr val="74734C"/>
                </a:solidFill>
                <a:latin typeface="Arial" pitchFamily="34" charset="0"/>
              </a:rPr>
              <a:t>Result</a:t>
            </a:r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 : </a:t>
            </a:r>
            <a:r>
              <a:rPr lang="fr-FR" sz="1700" i="1" dirty="0" err="1" smtClean="0">
                <a:solidFill>
                  <a:srgbClr val="74734C"/>
                </a:solidFill>
                <a:latin typeface="Arial" pitchFamily="34" charset="0"/>
              </a:rPr>
              <a:t>loss</a:t>
            </a:r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 of </a:t>
            </a:r>
            <a:r>
              <a:rPr lang="fr-FR" sz="1700" i="1" dirty="0" err="1" smtClean="0">
                <a:solidFill>
                  <a:srgbClr val="74734C"/>
                </a:solidFill>
                <a:latin typeface="Arial" pitchFamily="34" charset="0"/>
              </a:rPr>
              <a:t>diversity</a:t>
            </a:r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 ??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43608" y="404664"/>
            <a:ext cx="73448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accent6">
                    <a:lumMod val="75000"/>
                  </a:schemeClr>
                </a:solidFill>
              </a:rPr>
              <a:t>Structure </a:t>
            </a:r>
            <a:r>
              <a:rPr lang="fr-FR" sz="3200" b="1" dirty="0" err="1" smtClean="0">
                <a:solidFill>
                  <a:schemeClr val="accent6">
                    <a:lumMod val="75000"/>
                  </a:schemeClr>
                </a:solidFill>
              </a:rPr>
              <a:t>using</a:t>
            </a:r>
            <a:r>
              <a:rPr lang="fr-FR" sz="32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3200" b="1" dirty="0" err="1" smtClean="0">
                <a:solidFill>
                  <a:schemeClr val="accent6">
                    <a:lumMod val="75000"/>
                  </a:schemeClr>
                </a:solidFill>
              </a:rPr>
              <a:t>genes</a:t>
            </a:r>
            <a:r>
              <a:rPr lang="fr-FR" sz="3200" b="1" dirty="0" smtClean="0">
                <a:solidFill>
                  <a:schemeClr val="accent6">
                    <a:lumMod val="75000"/>
                  </a:schemeClr>
                </a:solidFill>
              </a:rPr>
              <a:t> expression ?</a:t>
            </a:r>
            <a:endParaRPr lang="fr-FR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67544" y="5301208"/>
            <a:ext cx="8100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ym typeface="Wingdings"/>
              </a:rPr>
              <a:t> 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kind</a:t>
            </a:r>
            <a:r>
              <a:rPr lang="fr-FR" dirty="0" smtClean="0"/>
              <a:t> of structure for </a:t>
            </a:r>
            <a:r>
              <a:rPr lang="fr-FR" dirty="0" smtClean="0">
                <a:solidFill>
                  <a:srgbClr val="E46C0A"/>
                </a:solidFill>
              </a:rPr>
              <a:t>High</a:t>
            </a:r>
            <a:r>
              <a:rPr lang="fr-FR" dirty="0" smtClean="0"/>
              <a:t> And for </a:t>
            </a:r>
            <a:r>
              <a:rPr lang="fr-FR" dirty="0" err="1" smtClean="0">
                <a:solidFill>
                  <a:srgbClr val="E46C0A"/>
                </a:solidFill>
              </a:rPr>
              <a:t>Low</a:t>
            </a:r>
            <a:r>
              <a:rPr lang="fr-FR" dirty="0" smtClean="0"/>
              <a:t> </a:t>
            </a:r>
            <a:r>
              <a:rPr lang="fr-FR" dirty="0" err="1" smtClean="0"/>
              <a:t>Nitrogen</a:t>
            </a:r>
            <a:endParaRPr lang="fr-FR" dirty="0" smtClean="0"/>
          </a:p>
          <a:p>
            <a:endParaRPr lang="fr-FR" dirty="0"/>
          </a:p>
          <a:p>
            <a:pPr marL="285750" indent="-285750">
              <a:buFont typeface="Wingdings" charset="0"/>
              <a:buChar char="à"/>
            </a:pPr>
            <a:r>
              <a:rPr lang="fr-FR" dirty="0" err="1" smtClean="0"/>
              <a:t>Durum</a:t>
            </a:r>
            <a:r>
              <a:rPr lang="fr-FR" dirty="0" smtClean="0"/>
              <a:t> </a:t>
            </a:r>
            <a:r>
              <a:rPr lang="fr-FR" dirty="0" err="1" smtClean="0">
                <a:solidFill>
                  <a:srgbClr val="E46C0A"/>
                </a:solidFill>
              </a:rPr>
              <a:t>does</a:t>
            </a:r>
            <a:r>
              <a:rPr lang="fr-FR" dirty="0" smtClean="0">
                <a:solidFill>
                  <a:srgbClr val="E46C0A"/>
                </a:solidFill>
              </a:rPr>
              <a:t> not</a:t>
            </a:r>
            <a:r>
              <a:rPr lang="fr-FR" dirty="0" smtClean="0"/>
              <a:t> express the </a:t>
            </a:r>
            <a:r>
              <a:rPr lang="fr-FR" dirty="0" err="1" smtClean="0">
                <a:solidFill>
                  <a:srgbClr val="E46C0A"/>
                </a:solidFill>
              </a:rPr>
              <a:t>same</a:t>
            </a:r>
            <a:r>
              <a:rPr lang="fr-FR" dirty="0" smtClean="0">
                <a:solidFill>
                  <a:srgbClr val="E46C0A"/>
                </a:solidFill>
              </a:rPr>
              <a:t> </a:t>
            </a:r>
            <a:r>
              <a:rPr lang="fr-FR" dirty="0" err="1" smtClean="0">
                <a:solidFill>
                  <a:srgbClr val="E46C0A"/>
                </a:solidFill>
              </a:rPr>
              <a:t>genes</a:t>
            </a:r>
            <a:r>
              <a:rPr lang="fr-FR" dirty="0" smtClean="0">
                <a:solidFill>
                  <a:srgbClr val="E46C0A"/>
                </a:solidFill>
              </a:rPr>
              <a:t>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Dicoccoides</a:t>
            </a:r>
            <a:r>
              <a:rPr lang="fr-FR" dirty="0" smtClean="0"/>
              <a:t> and </a:t>
            </a:r>
            <a:r>
              <a:rPr lang="fr-FR" dirty="0" err="1" smtClean="0"/>
              <a:t>Dicoccum</a:t>
            </a:r>
            <a:endParaRPr lang="fr-FR" dirty="0" smtClean="0"/>
          </a:p>
          <a:p>
            <a:pPr marL="285750" indent="-285750">
              <a:buFont typeface="Wingdings" charset="0"/>
              <a:buChar char="à"/>
            </a:pPr>
            <a:endParaRPr lang="fr-FR" dirty="0"/>
          </a:p>
          <a:p>
            <a:pPr marL="285750" indent="-285750">
              <a:buFont typeface="Wingdings" charset="0"/>
              <a:buChar char="à"/>
            </a:pPr>
            <a:r>
              <a:rPr lang="fr-FR" dirty="0" err="1" smtClean="0">
                <a:solidFill>
                  <a:srgbClr val="E46C0A"/>
                </a:solidFill>
              </a:rPr>
              <a:t>Less</a:t>
            </a:r>
            <a:r>
              <a:rPr lang="fr-FR" dirty="0" smtClean="0">
                <a:solidFill>
                  <a:srgbClr val="E46C0A"/>
                </a:solidFill>
              </a:rPr>
              <a:t> </a:t>
            </a:r>
            <a:r>
              <a:rPr lang="fr-FR" dirty="0" err="1" smtClean="0">
                <a:solidFill>
                  <a:srgbClr val="E46C0A"/>
                </a:solidFill>
              </a:rPr>
              <a:t>diversity</a:t>
            </a:r>
            <a:r>
              <a:rPr lang="fr-FR" dirty="0" smtClean="0">
                <a:solidFill>
                  <a:srgbClr val="E46C0A"/>
                </a:solidFill>
              </a:rPr>
              <a:t> </a:t>
            </a:r>
            <a:r>
              <a:rPr lang="fr-FR" dirty="0" smtClean="0"/>
              <a:t>in </a:t>
            </a:r>
            <a:r>
              <a:rPr lang="fr-FR" dirty="0" err="1" smtClean="0"/>
              <a:t>Durum</a:t>
            </a:r>
            <a:r>
              <a:rPr lang="fr-FR" dirty="0" smtClean="0"/>
              <a:t> patterns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978887"/>
            <a:ext cx="4949263" cy="43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72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46146</TotalTime>
  <Words>482</Words>
  <Application>Microsoft Macintosh PowerPoint</Application>
  <PresentationFormat>Présentation à l'écran (4:3)</PresentationFormat>
  <Paragraphs>115</Paragraphs>
  <Slides>10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Thème Office</vt:lpstr>
      <vt:lpstr>Ecological Genomic of Tetraploïd Wheat Domestication             Tunis, Septembre 2015</vt:lpstr>
      <vt:lpstr>Présentation PowerPoint</vt:lpstr>
      <vt:lpstr>Phenotyping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clinigenetics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</dc:title>
  <dc:creator>ranwez</dc:creator>
  <cp:lastModifiedBy>Holtz Yan</cp:lastModifiedBy>
  <cp:revision>338</cp:revision>
  <cp:lastPrinted>2005-11-22T22:45:49Z</cp:lastPrinted>
  <dcterms:created xsi:type="dcterms:W3CDTF">2003-01-23T15:36:40Z</dcterms:created>
  <dcterms:modified xsi:type="dcterms:W3CDTF">2015-09-29T21:01:12Z</dcterms:modified>
</cp:coreProperties>
</file>